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0"/>
  </p:notesMasterIdLst>
  <p:sldIdLst>
    <p:sldId id="513" r:id="rId2"/>
    <p:sldId id="730" r:id="rId3"/>
    <p:sldId id="747" r:id="rId4"/>
    <p:sldId id="763" r:id="rId5"/>
    <p:sldId id="851" r:id="rId6"/>
    <p:sldId id="735" r:id="rId7"/>
    <p:sldId id="736" r:id="rId8"/>
    <p:sldId id="745" r:id="rId9"/>
    <p:sldId id="777" r:id="rId10"/>
    <p:sldId id="758" r:id="rId11"/>
    <p:sldId id="760" r:id="rId12"/>
    <p:sldId id="759" r:id="rId13"/>
    <p:sldId id="628" r:id="rId14"/>
    <p:sldId id="830" r:id="rId15"/>
    <p:sldId id="831" r:id="rId16"/>
    <p:sldId id="832" r:id="rId17"/>
    <p:sldId id="833" r:id="rId18"/>
    <p:sldId id="834" r:id="rId19"/>
    <p:sldId id="835" r:id="rId20"/>
    <p:sldId id="836" r:id="rId21"/>
    <p:sldId id="837" r:id="rId22"/>
    <p:sldId id="838" r:id="rId23"/>
    <p:sldId id="840" r:id="rId24"/>
    <p:sldId id="841" r:id="rId25"/>
    <p:sldId id="790" r:id="rId26"/>
    <p:sldId id="839" r:id="rId27"/>
    <p:sldId id="842" r:id="rId28"/>
    <p:sldId id="843" r:id="rId29"/>
    <p:sldId id="844" r:id="rId30"/>
    <p:sldId id="845" r:id="rId31"/>
    <p:sldId id="847" r:id="rId32"/>
    <p:sldId id="846" r:id="rId33"/>
    <p:sldId id="848" r:id="rId34"/>
    <p:sldId id="849" r:id="rId35"/>
    <p:sldId id="850" r:id="rId36"/>
    <p:sldId id="771" r:id="rId37"/>
    <p:sldId id="630" r:id="rId38"/>
    <p:sldId id="291" r:id="rId3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83037" autoAdjust="0"/>
  </p:normalViewPr>
  <p:slideViewPr>
    <p:cSldViewPr snapToGrid="0" showGuides="1">
      <p:cViewPr varScale="1">
        <p:scale>
          <a:sx n="99" d="100"/>
          <a:sy n="99" d="100"/>
        </p:scale>
        <p:origin x="1264" y="17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 v2.0</a:t>
            </a:r>
          </a:p>
          <a:p>
            <a:pPr>
              <a:buFontTx/>
              <a:buNone/>
            </a:pPr>
            <a:r>
              <a:rPr lang="en-US" sz="1200" b="0" dirty="0"/>
              <a:t>Chapter </a:t>
            </a:r>
            <a:r>
              <a:rPr lang="en-US" dirty="0"/>
              <a:t>1: Everything is Connected</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11</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1: Everything is Connected</a:t>
            </a:r>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pPr>
              <a:buFontTx/>
              <a:buNone/>
            </a:pPr>
            <a:r>
              <a:rPr lang="en-US" sz="1200" b="0" dirty="0"/>
              <a:t>1.1 – </a:t>
            </a:r>
            <a:r>
              <a:rPr lang="en-CA" dirty="0"/>
              <a:t>Digital Transformation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1.1.1.1</a:t>
            </a:r>
            <a:r>
              <a:rPr lang="en-US" baseline="0" dirty="0">
                <a:latin typeface="Arial" charset="0"/>
              </a:rPr>
              <a:t> – The Evolution of Digital Transformation</a:t>
            </a:r>
          </a:p>
          <a:p>
            <a:pPr>
              <a:lnSpc>
                <a:spcPct val="80000"/>
              </a:lnSpc>
              <a:buFontTx/>
              <a:buNone/>
            </a:pPr>
            <a:endParaRPr lang="en-US" dirty="0"/>
          </a:p>
        </p:txBody>
      </p:sp>
    </p:spTree>
    <p:extLst>
      <p:ext uri="{BB962C8B-B14F-4D97-AF65-F5344CB8AC3E}">
        <p14:creationId xmlns:p14="http://schemas.microsoft.com/office/powerpoint/2010/main" val="352519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1.1.1.2</a:t>
            </a:r>
            <a:r>
              <a:rPr lang="en-US" baseline="0" dirty="0">
                <a:latin typeface="Arial" charset="0"/>
              </a:rPr>
              <a:t> – Lab - How Connected Are You?</a:t>
            </a:r>
          </a:p>
          <a:p>
            <a:pPr>
              <a:lnSpc>
                <a:spcPct val="80000"/>
              </a:lnSpc>
              <a:buFontTx/>
              <a:buNone/>
            </a:pPr>
            <a:endParaRPr lang="en-US" dirty="0"/>
          </a:p>
        </p:txBody>
      </p:sp>
    </p:spTree>
    <p:extLst>
      <p:ext uri="{BB962C8B-B14F-4D97-AF65-F5344CB8AC3E}">
        <p14:creationId xmlns:p14="http://schemas.microsoft.com/office/powerpoint/2010/main" val="303419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1.1.1.3</a:t>
            </a:r>
            <a:r>
              <a:rPr lang="en-US" baseline="0" dirty="0">
                <a:latin typeface="Arial" charset="0"/>
              </a:rPr>
              <a:t> – Lab - Determine your Digital Generation</a:t>
            </a:r>
          </a:p>
          <a:p>
            <a:pPr>
              <a:lnSpc>
                <a:spcPct val="80000"/>
              </a:lnSpc>
              <a:buFontTx/>
              <a:buNone/>
            </a:pPr>
            <a:endParaRPr lang="en-US" dirty="0"/>
          </a:p>
        </p:txBody>
      </p:sp>
    </p:spTree>
    <p:extLst>
      <p:ext uri="{BB962C8B-B14F-4D97-AF65-F5344CB8AC3E}">
        <p14:creationId xmlns:p14="http://schemas.microsoft.com/office/powerpoint/2010/main" val="376328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1.1.1.4</a:t>
            </a:r>
            <a:r>
              <a:rPr lang="en-US" baseline="0" dirty="0">
                <a:latin typeface="Arial" charset="0"/>
              </a:rPr>
              <a:t> – The Impact of Digital Transformation on Business</a:t>
            </a:r>
          </a:p>
        </p:txBody>
      </p:sp>
    </p:spTree>
    <p:extLst>
      <p:ext uri="{BB962C8B-B14F-4D97-AF65-F5344CB8AC3E}">
        <p14:creationId xmlns:p14="http://schemas.microsoft.com/office/powerpoint/2010/main" val="574561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1.1.1.5</a:t>
            </a:r>
            <a:r>
              <a:rPr lang="en-US" baseline="0" dirty="0">
                <a:latin typeface="Arial" charset="0"/>
              </a:rPr>
              <a:t> – Can Smart Devices Think?</a:t>
            </a:r>
          </a:p>
          <a:p>
            <a:pPr>
              <a:lnSpc>
                <a:spcPct val="80000"/>
              </a:lnSpc>
              <a:buFontTx/>
              <a:buNone/>
            </a:pPr>
            <a:r>
              <a:rPr lang="en-US" baseline="0" dirty="0">
                <a:latin typeface="Arial" charset="0"/>
              </a:rPr>
              <a:t>1.1.1.6 – Topic Assessment</a:t>
            </a:r>
          </a:p>
          <a:p>
            <a:pPr>
              <a:lnSpc>
                <a:spcPct val="80000"/>
              </a:lnSpc>
              <a:buFontTx/>
              <a:buNone/>
            </a:pPr>
            <a:endParaRPr lang="en-US" dirty="0"/>
          </a:p>
        </p:txBody>
      </p:sp>
    </p:spTree>
    <p:extLst>
      <p:ext uri="{BB962C8B-B14F-4D97-AF65-F5344CB8AC3E}">
        <p14:creationId xmlns:p14="http://schemas.microsoft.com/office/powerpoint/2010/main" val="78983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1.1.1.7</a:t>
            </a:r>
            <a:r>
              <a:rPr lang="en-US" baseline="0" dirty="0">
                <a:latin typeface="Arial" charset="0"/>
              </a:rPr>
              <a:t> – Video – Download and Install Packet Tracer</a:t>
            </a:r>
          </a:p>
          <a:p>
            <a:pPr>
              <a:lnSpc>
                <a:spcPct val="80000"/>
              </a:lnSpc>
              <a:buFontTx/>
              <a:buNone/>
            </a:pPr>
            <a:endParaRPr lang="en-US" dirty="0"/>
          </a:p>
        </p:txBody>
      </p:sp>
    </p:spTree>
    <p:extLst>
      <p:ext uri="{BB962C8B-B14F-4D97-AF65-F5344CB8AC3E}">
        <p14:creationId xmlns:p14="http://schemas.microsoft.com/office/powerpoint/2010/main" val="189804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1.1.1.8</a:t>
            </a:r>
            <a:r>
              <a:rPr lang="en-US" baseline="0" dirty="0">
                <a:latin typeface="Arial" charset="0"/>
              </a:rPr>
              <a:t> – Lab – Deploying and Cabling Devices</a:t>
            </a:r>
          </a:p>
          <a:p>
            <a:pPr>
              <a:lnSpc>
                <a:spcPct val="80000"/>
              </a:lnSpc>
              <a:buFontTx/>
              <a:buNone/>
            </a:pPr>
            <a:endParaRPr lang="en-US" dirty="0"/>
          </a:p>
        </p:txBody>
      </p:sp>
    </p:spTree>
    <p:extLst>
      <p:ext uri="{BB962C8B-B14F-4D97-AF65-F5344CB8AC3E}">
        <p14:creationId xmlns:p14="http://schemas.microsoft.com/office/powerpoint/2010/main" val="362664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1.1.2.1</a:t>
            </a:r>
            <a:r>
              <a:rPr lang="en-US" baseline="0" dirty="0">
                <a:latin typeface="Arial" charset="0"/>
              </a:rPr>
              <a:t> – Networking is the Foundation</a:t>
            </a:r>
          </a:p>
          <a:p>
            <a:pPr>
              <a:lnSpc>
                <a:spcPct val="80000"/>
              </a:lnSpc>
              <a:buFontTx/>
              <a:buNone/>
            </a:pPr>
            <a:endParaRPr lang="en-US" dirty="0"/>
          </a:p>
        </p:txBody>
      </p:sp>
    </p:spTree>
    <p:extLst>
      <p:ext uri="{BB962C8B-B14F-4D97-AF65-F5344CB8AC3E}">
        <p14:creationId xmlns:p14="http://schemas.microsoft.com/office/powerpoint/2010/main" val="774914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1.1.2.2</a:t>
            </a:r>
            <a:r>
              <a:rPr lang="en-US" baseline="0" dirty="0">
                <a:latin typeface="Arial" charset="0"/>
              </a:rPr>
              <a:t> – Network Types</a:t>
            </a:r>
          </a:p>
          <a:p>
            <a:pPr>
              <a:lnSpc>
                <a:spcPct val="80000"/>
              </a:lnSpc>
              <a:buFontTx/>
              <a:buNone/>
            </a:pPr>
            <a:endParaRPr lang="en-US" dirty="0"/>
          </a:p>
        </p:txBody>
      </p:sp>
    </p:spTree>
    <p:extLst>
      <p:ext uri="{BB962C8B-B14F-4D97-AF65-F5344CB8AC3E}">
        <p14:creationId xmlns:p14="http://schemas.microsoft.com/office/powerpoint/2010/main" val="3833558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1.1.2.3</a:t>
            </a:r>
            <a:r>
              <a:rPr lang="en-US" baseline="0" dirty="0">
                <a:latin typeface="Arial" charset="0"/>
              </a:rPr>
              <a:t> – Activity – Network Terms</a:t>
            </a:r>
          </a:p>
          <a:p>
            <a:pPr>
              <a:lnSpc>
                <a:spcPct val="80000"/>
              </a:lnSpc>
              <a:buFontTx/>
              <a:buNone/>
            </a:pPr>
            <a:endParaRPr lang="en-US" dirty="0"/>
          </a:p>
        </p:txBody>
      </p:sp>
    </p:spTree>
    <p:extLst>
      <p:ext uri="{BB962C8B-B14F-4D97-AF65-F5344CB8AC3E}">
        <p14:creationId xmlns:p14="http://schemas.microsoft.com/office/powerpoint/2010/main" val="192315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1.1.2.4</a:t>
            </a:r>
            <a:r>
              <a:rPr lang="en-US" baseline="0" dirty="0">
                <a:latin typeface="Arial" charset="0"/>
              </a:rPr>
              <a:t> – Lab –Mapping The Internet</a:t>
            </a:r>
          </a:p>
          <a:p>
            <a:pPr>
              <a:lnSpc>
                <a:spcPct val="80000"/>
              </a:lnSpc>
              <a:buFontTx/>
              <a:buNone/>
            </a:pPr>
            <a:endParaRPr lang="en-US" dirty="0"/>
          </a:p>
        </p:txBody>
      </p:sp>
    </p:spTree>
    <p:extLst>
      <p:ext uri="{BB962C8B-B14F-4D97-AF65-F5344CB8AC3E}">
        <p14:creationId xmlns:p14="http://schemas.microsoft.com/office/powerpoint/2010/main" val="1702195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1.1.2.5</a:t>
            </a:r>
            <a:r>
              <a:rPr lang="en-US" baseline="0" dirty="0">
                <a:latin typeface="Arial" charset="0"/>
              </a:rPr>
              <a:t> – Packet Tracer –Create a Simple Network</a:t>
            </a:r>
            <a:endParaRPr lang="en-US" dirty="0"/>
          </a:p>
        </p:txBody>
      </p:sp>
    </p:spTree>
    <p:extLst>
      <p:ext uri="{BB962C8B-B14F-4D97-AF65-F5344CB8AC3E}">
        <p14:creationId xmlns:p14="http://schemas.microsoft.com/office/powerpoint/2010/main" val="110144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253307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1.2.1.1</a:t>
            </a:r>
            <a:r>
              <a:rPr lang="en-US" baseline="0" dirty="0">
                <a:latin typeface="Arial" charset="0"/>
              </a:rPr>
              <a:t> – What is the IoT?</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1134722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1.2.1.2</a:t>
            </a:r>
            <a:r>
              <a:rPr lang="en-US" baseline="0" dirty="0">
                <a:latin typeface="Arial" charset="0"/>
              </a:rPr>
              <a:t> – Lab – Imagine a New Intelligent Sensor</a:t>
            </a:r>
          </a:p>
          <a:p>
            <a:pPr>
              <a:lnSpc>
                <a:spcPct val="80000"/>
              </a:lnSpc>
              <a:buFontTx/>
              <a:buNone/>
            </a:pPr>
            <a:r>
              <a:rPr lang="en-US" baseline="0" dirty="0">
                <a:latin typeface="Arial" charset="0"/>
              </a:rPr>
              <a:t>1.1.2.3 – Activity – Network Terms</a:t>
            </a:r>
          </a:p>
          <a:p>
            <a:pPr>
              <a:lnSpc>
                <a:spcPct val="80000"/>
              </a:lnSpc>
              <a:buFontTx/>
              <a:buNone/>
            </a:pPr>
            <a:endParaRPr lang="en-US" dirty="0"/>
          </a:p>
        </p:txBody>
      </p:sp>
    </p:spTree>
    <p:extLst>
      <p:ext uri="{BB962C8B-B14F-4D97-AF65-F5344CB8AC3E}">
        <p14:creationId xmlns:p14="http://schemas.microsoft.com/office/powerpoint/2010/main" val="3031156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1.2.1.3</a:t>
            </a:r>
            <a:r>
              <a:rPr lang="en-US" baseline="0" dirty="0">
                <a:latin typeface="Arial" charset="0"/>
              </a:rPr>
              <a:t> – What are the Benefits of Connecting these IoT Devices?</a:t>
            </a:r>
            <a:endParaRPr lang="en-US" dirty="0"/>
          </a:p>
        </p:txBody>
      </p:sp>
    </p:spTree>
    <p:extLst>
      <p:ext uri="{BB962C8B-B14F-4D97-AF65-F5344CB8AC3E}">
        <p14:creationId xmlns:p14="http://schemas.microsoft.com/office/powerpoint/2010/main" val="534581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1.2.1.4</a:t>
            </a:r>
            <a:r>
              <a:rPr lang="en-US" baseline="0" dirty="0">
                <a:latin typeface="Arial" charset="0"/>
              </a:rPr>
              <a:t> – Lab - Advantages and Disadvantages of IoT Devices</a:t>
            </a:r>
            <a:endParaRPr lang="en-US" dirty="0"/>
          </a:p>
        </p:txBody>
      </p:sp>
    </p:spTree>
    <p:extLst>
      <p:ext uri="{BB962C8B-B14F-4D97-AF65-F5344CB8AC3E}">
        <p14:creationId xmlns:p14="http://schemas.microsoft.com/office/powerpoint/2010/main" val="1157894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1.2.1.5</a:t>
            </a:r>
            <a:r>
              <a:rPr lang="en-US" baseline="0" dirty="0">
                <a:latin typeface="Arial" charset="0"/>
              </a:rPr>
              <a:t> – How are IoT Devices Connected to the Network?</a:t>
            </a:r>
            <a:endParaRPr lang="en-US" dirty="0"/>
          </a:p>
        </p:txBody>
      </p:sp>
    </p:spTree>
    <p:extLst>
      <p:ext uri="{BB962C8B-B14F-4D97-AF65-F5344CB8AC3E}">
        <p14:creationId xmlns:p14="http://schemas.microsoft.com/office/powerpoint/2010/main" val="1550019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sz="1200" b="0" dirty="0"/>
              <a:t>Chapter </a:t>
            </a:r>
            <a:r>
              <a:rPr lang="en-US" dirty="0"/>
              <a:t>1: Everything is Connected</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1.2.1.6</a:t>
            </a:r>
            <a:r>
              <a:rPr lang="en-US" baseline="0" dirty="0">
                <a:latin typeface="Arial" charset="0"/>
              </a:rPr>
              <a:t> – Video – Explore a Smart Home</a:t>
            </a:r>
          </a:p>
          <a:p>
            <a:pPr>
              <a:lnSpc>
                <a:spcPct val="80000"/>
              </a:lnSpc>
              <a:buFontTx/>
              <a:buNone/>
            </a:pPr>
            <a:r>
              <a:rPr lang="en-US" baseline="0" dirty="0">
                <a:latin typeface="Arial" charset="0"/>
              </a:rPr>
              <a:t>1.2.1.7 – Topic Assessment</a:t>
            </a:r>
            <a:endParaRPr lang="en-US" dirty="0"/>
          </a:p>
        </p:txBody>
      </p:sp>
    </p:spTree>
    <p:extLst>
      <p:ext uri="{BB962C8B-B14F-4D97-AF65-F5344CB8AC3E}">
        <p14:creationId xmlns:p14="http://schemas.microsoft.com/office/powerpoint/2010/main" val="1786918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1.2.2.1</a:t>
            </a:r>
            <a:r>
              <a:rPr lang="en-US" baseline="0" dirty="0">
                <a:latin typeface="Arial" charset="0"/>
              </a:rPr>
              <a:t> – Packet Tracer -Connect an IoT Device to the Network</a:t>
            </a:r>
            <a:endParaRPr lang="en-US" dirty="0"/>
          </a:p>
        </p:txBody>
      </p:sp>
    </p:spTree>
    <p:extLst>
      <p:ext uri="{BB962C8B-B14F-4D97-AF65-F5344CB8AC3E}">
        <p14:creationId xmlns:p14="http://schemas.microsoft.com/office/powerpoint/2010/main" val="3481895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1.2.2.2</a:t>
            </a:r>
            <a:r>
              <a:rPr lang="en-US" baseline="0" dirty="0">
                <a:latin typeface="Arial" charset="0"/>
              </a:rPr>
              <a:t> – Connecting and Monitoring "Things"</a:t>
            </a:r>
            <a:endParaRPr lang="en-US" dirty="0"/>
          </a:p>
        </p:txBody>
      </p:sp>
    </p:spTree>
    <p:extLst>
      <p:ext uri="{BB962C8B-B14F-4D97-AF65-F5344CB8AC3E}">
        <p14:creationId xmlns:p14="http://schemas.microsoft.com/office/powerpoint/2010/main" val="3277813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1.2.2.3</a:t>
            </a:r>
            <a:r>
              <a:rPr lang="en-US" baseline="0" dirty="0">
                <a:latin typeface="Arial" charset="0"/>
              </a:rPr>
              <a:t> – Packet Tracer - Connect Devices to a Home Gateway and Monitor</a:t>
            </a:r>
            <a:endParaRPr lang="en-US" dirty="0"/>
          </a:p>
        </p:txBody>
      </p:sp>
    </p:spTree>
    <p:extLst>
      <p:ext uri="{BB962C8B-B14F-4D97-AF65-F5344CB8AC3E}">
        <p14:creationId xmlns:p14="http://schemas.microsoft.com/office/powerpoint/2010/main" val="386429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a:t>
            </a:r>
            <a:r>
              <a:rPr lang="en-US" dirty="0" err="1">
                <a:latin typeface="Arial" charset="0"/>
              </a:rPr>
              <a:t>NetworkThe</a:t>
            </a:r>
            <a:r>
              <a:rPr lang="en-US" dirty="0">
                <a:latin typeface="Arial" charset="0"/>
              </a:rPr>
              <a:t> Future of Networks</a:t>
            </a:r>
          </a:p>
          <a:p>
            <a:pPr>
              <a:lnSpc>
                <a:spcPct val="80000"/>
              </a:lnSpc>
              <a:buFontTx/>
              <a:buNone/>
            </a:pPr>
            <a:r>
              <a:rPr lang="en-US" dirty="0">
                <a:latin typeface="Arial" charset="0"/>
              </a:rPr>
              <a:t>1.2.2.4</a:t>
            </a:r>
            <a:r>
              <a:rPr lang="en-US" baseline="0" dirty="0">
                <a:latin typeface="Arial" charset="0"/>
              </a:rPr>
              <a:t> – The Future of Networks</a:t>
            </a:r>
            <a:endParaRPr lang="en-US" dirty="0"/>
          </a:p>
        </p:txBody>
      </p:sp>
    </p:spTree>
    <p:extLst>
      <p:ext uri="{BB962C8B-B14F-4D97-AF65-F5344CB8AC3E}">
        <p14:creationId xmlns:p14="http://schemas.microsoft.com/office/powerpoint/2010/main" val="481427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Everything is Connected</a:t>
            </a:r>
          </a:p>
          <a:p>
            <a:pPr>
              <a:buFontTx/>
              <a:buNone/>
            </a:pPr>
            <a:r>
              <a:rPr lang="en-US" sz="1200" b="0" dirty="0"/>
              <a:t>1.3 -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r>
              <a:rPr lang="en-US" dirty="0"/>
              <a:t>1.3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1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8</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1: Everything is Connected</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149680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Vịnh Nguyễn</a:t>
            </a:r>
          </a:p>
        </p:txBody>
      </p:sp>
      <p:sp>
        <p:nvSpPr>
          <p:cNvPr id="6" name="Title 5"/>
          <p:cNvSpPr>
            <a:spLocks noGrp="1"/>
          </p:cNvSpPr>
          <p:nvPr>
            <p:ph type="ctrTitle"/>
          </p:nvPr>
        </p:nvSpPr>
        <p:spPr/>
        <p:txBody>
          <a:bodyPr/>
          <a:lstStyle/>
          <a:p>
            <a:r>
              <a:rPr lang="en-US" dirty="0"/>
              <a:t>Chapter 1: Everything is Connected</a:t>
            </a:r>
          </a:p>
        </p:txBody>
      </p:sp>
      <p:sp>
        <p:nvSpPr>
          <p:cNvPr id="7" name="Subtitle 6"/>
          <p:cNvSpPr>
            <a:spLocks noGrp="1"/>
          </p:cNvSpPr>
          <p:nvPr>
            <p:ph type="subTitle" idx="1"/>
          </p:nvPr>
        </p:nvSpPr>
        <p:spPr>
          <a:xfrm>
            <a:off x="469496" y="3809526"/>
            <a:ext cx="4008114" cy="902174"/>
          </a:xfrm>
        </p:spPr>
        <p:txBody>
          <a:bodyPr/>
          <a:lstStyle/>
          <a:p>
            <a:r>
              <a:rPr lang="en-US" dirty="0"/>
              <a:t>Introduction to the Internet of Things v2.0</a:t>
            </a:r>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1: Everything is Connected</a:t>
            </a:r>
            <a:endParaRPr lang="en-GB" dirty="0"/>
          </a:p>
        </p:txBody>
      </p:sp>
      <p:sp>
        <p:nvSpPr>
          <p:cNvPr id="7" name="Subtitle 6"/>
          <p:cNvSpPr>
            <a:spLocks noGrp="1"/>
          </p:cNvSpPr>
          <p:nvPr>
            <p:ph type="subTitle" idx="1"/>
          </p:nvPr>
        </p:nvSpPr>
        <p:spPr>
          <a:xfrm>
            <a:off x="469496" y="380952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1.1 Digital Transformation</a:t>
            </a:r>
          </a:p>
          <a:p>
            <a:pPr lvl="1"/>
            <a:r>
              <a:rPr lang="en-US" dirty="0"/>
              <a:t>Explain how digital transformation affects business, industry, and our daily lives.</a:t>
            </a:r>
          </a:p>
          <a:p>
            <a:pPr marL="685006" lvl="4" indent="-214313">
              <a:buFont typeface="Arial" panose="020B0604020202020204" pitchFamily="34" charset="0"/>
              <a:buChar char="•"/>
            </a:pPr>
            <a:r>
              <a:rPr lang="en-US" dirty="0">
                <a:solidFill>
                  <a:srgbClr val="000000"/>
                </a:solidFill>
              </a:rPr>
              <a:t>Explain how digital transformation enables innovation.</a:t>
            </a:r>
          </a:p>
          <a:p>
            <a:pPr marL="685006" lvl="4" indent="-214313">
              <a:buFont typeface="Arial" panose="020B0604020202020204" pitchFamily="34" charset="0"/>
              <a:buChar char="•"/>
            </a:pPr>
            <a:r>
              <a:rPr lang="en-US" dirty="0">
                <a:solidFill>
                  <a:srgbClr val="000000"/>
                </a:solidFill>
              </a:rPr>
              <a:t>Explain how networks provide the platform for Digital Business and society.</a:t>
            </a:r>
          </a:p>
          <a:p>
            <a:pPr marL="351631" indent="-285750"/>
            <a:r>
              <a:rPr lang="en-CA" dirty="0"/>
              <a:t>1.2 Devices that Connect to the IoT</a:t>
            </a:r>
          </a:p>
          <a:p>
            <a:pPr marL="469106" lvl="1" indent="-214313">
              <a:buFont typeface="Arial" panose="020B0604020202020204" pitchFamily="34" charset="0"/>
              <a:buChar char="•"/>
            </a:pPr>
            <a:r>
              <a:rPr lang="en-US" dirty="0"/>
              <a:t>Configure an IoT device to connect to the network.</a:t>
            </a:r>
          </a:p>
          <a:p>
            <a:pPr marL="613569" lvl="3" indent="-214313">
              <a:buFont typeface="Arial" panose="020B0604020202020204" pitchFamily="34" charset="0"/>
              <a:buChar char="•"/>
            </a:pPr>
            <a:r>
              <a:rPr lang="en-US" dirty="0"/>
              <a:t>Describe the exponential growth of connected IoT devices</a:t>
            </a:r>
          </a:p>
          <a:p>
            <a:pPr marL="613569" lvl="3" indent="-214313">
              <a:buFont typeface="Arial" panose="020B0604020202020204" pitchFamily="34" charset="0"/>
              <a:buChar char="•"/>
            </a:pPr>
            <a:r>
              <a:rPr lang="en-US" dirty="0"/>
              <a:t> Configure devices to communicate in the IoT.</a:t>
            </a:r>
          </a:p>
          <a:p>
            <a:pPr marL="327818" lvl="2" indent="0">
              <a:buNone/>
            </a:pPr>
            <a:endParaRPr lang="en-US" dirty="0">
              <a:solidFill>
                <a:srgbClr val="000000"/>
              </a:solidFill>
            </a:endParaRPr>
          </a:p>
        </p:txBody>
      </p:sp>
      <p:sp>
        <p:nvSpPr>
          <p:cNvPr id="4098" name="Rectangle 33"/>
          <p:cNvSpPr>
            <a:spLocks noGrp="1" noChangeArrowheads="1"/>
          </p:cNvSpPr>
          <p:nvPr>
            <p:ph type="title"/>
          </p:nvPr>
        </p:nvSpPr>
        <p:spPr/>
        <p:txBody>
          <a:bodyPr/>
          <a:lstStyle/>
          <a:p>
            <a:pPr eaLnBrk="1" hangingPunct="1"/>
            <a:r>
              <a:rPr lang="en-US" dirty="0"/>
              <a:t>Chapter 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1.1 Digital Transformation</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488895" cy="3847079"/>
          </a:xfrm>
        </p:spPr>
        <p:txBody>
          <a:bodyPr/>
          <a:lstStyle/>
          <a:p>
            <a:r>
              <a:rPr lang="en-US" dirty="0"/>
              <a:t>Today there are more smart devices than there are people:</a:t>
            </a:r>
          </a:p>
          <a:p>
            <a:pPr lvl="1"/>
            <a:r>
              <a:rPr lang="en-US" dirty="0"/>
              <a:t>Many people are connected to the Internet 24 hours a day. </a:t>
            </a:r>
          </a:p>
          <a:p>
            <a:pPr lvl="1"/>
            <a:r>
              <a:rPr lang="en-US" dirty="0"/>
              <a:t>By 2020 each consumer will have 6.58 smart devices. </a:t>
            </a:r>
          </a:p>
          <a:p>
            <a:r>
              <a:rPr lang="en-US" dirty="0"/>
              <a:t>Modern digital networks make all of this possible</a:t>
            </a:r>
          </a:p>
          <a:p>
            <a:r>
              <a:rPr lang="en-US" dirty="0"/>
              <a:t>Digital transformation is the application of digital technology to provide the stage for business and industry to innovate. </a:t>
            </a:r>
          </a:p>
          <a:p>
            <a:endParaRPr lang="en-US" dirty="0"/>
          </a:p>
        </p:txBody>
      </p:sp>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The Evolution of Digital Transformation</a:t>
            </a:r>
          </a:p>
        </p:txBody>
      </p:sp>
      <p:pic>
        <p:nvPicPr>
          <p:cNvPr id="3" name="Picture 2" descr="Introduction to the Internet of Things - Mozilla Firefox">
            <a:extLst>
              <a:ext uri="{FF2B5EF4-FFF2-40B4-BE49-F238E27FC236}">
                <a16:creationId xmlns:a16="http://schemas.microsoft.com/office/drawing/2014/main" id="{726E355F-347D-404E-B0FB-0B1B7BAB89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28353" y="924204"/>
            <a:ext cx="4371582" cy="2897824"/>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Lab - How Connected Are You?</a:t>
            </a:r>
          </a:p>
        </p:txBody>
      </p:sp>
      <p:pic>
        <p:nvPicPr>
          <p:cNvPr id="5" name="Content Placeholder 4" descr="1.1.1.2 Lab - Connected Survey.pdf - Mozilla Firefox">
            <a:extLst>
              <a:ext uri="{FF2B5EF4-FFF2-40B4-BE49-F238E27FC236}">
                <a16:creationId xmlns:a16="http://schemas.microsoft.com/office/drawing/2014/main" id="{9A543F06-14FF-4EC7-A567-A7ED4B21AA1B}"/>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348442" y="864296"/>
            <a:ext cx="3576370" cy="3820438"/>
          </a:xfrm>
          <a:ln w="9525">
            <a:solidFill>
              <a:schemeClr val="tx1"/>
            </a:solidFill>
          </a:ln>
        </p:spPr>
      </p:pic>
    </p:spTree>
    <p:extLst>
      <p:ext uri="{BB962C8B-B14F-4D97-AF65-F5344CB8AC3E}">
        <p14:creationId xmlns:p14="http://schemas.microsoft.com/office/powerpoint/2010/main" val="2057192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Lab - Determine Your Digital Generation</a:t>
            </a:r>
          </a:p>
        </p:txBody>
      </p:sp>
      <p:pic>
        <p:nvPicPr>
          <p:cNvPr id="6" name="Content Placeholder 5" descr="What Digital Generation Are You? - Mozilla Firefox">
            <a:extLst>
              <a:ext uri="{FF2B5EF4-FFF2-40B4-BE49-F238E27FC236}">
                <a16:creationId xmlns:a16="http://schemas.microsoft.com/office/drawing/2014/main" id="{5C28EDAD-B101-4510-B497-8EC2A9B14E1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910219" y="964503"/>
            <a:ext cx="5035463" cy="3714159"/>
          </a:xfrm>
        </p:spPr>
      </p:pic>
    </p:spTree>
    <p:extLst>
      <p:ext uri="{BB962C8B-B14F-4D97-AF65-F5344CB8AC3E}">
        <p14:creationId xmlns:p14="http://schemas.microsoft.com/office/powerpoint/2010/main" val="26008938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ntroduction to the Internet of Things - Mozilla Firefox">
            <a:extLst>
              <a:ext uri="{FF2B5EF4-FFF2-40B4-BE49-F238E27FC236}">
                <a16:creationId xmlns:a16="http://schemas.microsoft.com/office/drawing/2014/main" id="{03D0251E-0A06-4790-94B5-9049958F79EB}"/>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676404" y="858032"/>
            <a:ext cx="7070943" cy="4001641"/>
          </a:xfrm>
        </p:spPr>
      </p:pic>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The Impact of Digital Transformation on Business</a:t>
            </a:r>
          </a:p>
        </p:txBody>
      </p:sp>
    </p:spTree>
    <p:extLst>
      <p:ext uri="{BB962C8B-B14F-4D97-AF65-F5344CB8AC3E}">
        <p14:creationId xmlns:p14="http://schemas.microsoft.com/office/powerpoint/2010/main" val="96616081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427935" cy="3960946"/>
          </a:xfrm>
        </p:spPr>
        <p:txBody>
          <a:bodyPr/>
          <a:lstStyle/>
          <a:p>
            <a:r>
              <a:rPr lang="en-US" dirty="0"/>
              <a:t>If programmed appropriately, smart devices are able to evaluate data that is provided to them and modify processes or settings “on the fly”.</a:t>
            </a:r>
          </a:p>
          <a:p>
            <a:r>
              <a:rPr lang="en-US" dirty="0"/>
              <a:t>If provided with sufficient data, they can “learn” and modify their own code based on the new parameters.</a:t>
            </a:r>
          </a:p>
          <a:p>
            <a:r>
              <a:rPr lang="en-US" dirty="0"/>
              <a:t>Smart Cities use sensors to control many of their infrastructure systems such as traffic flow, parking, water utilization, and hydro.</a:t>
            </a:r>
          </a:p>
          <a:p>
            <a:r>
              <a:rPr lang="en-US" dirty="0"/>
              <a:t>Self-driving cars are equipped with many ultrasound sensors, cameras, precision GPSs, and computers. </a:t>
            </a:r>
          </a:p>
        </p:txBody>
      </p:sp>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Can Smart Devices Think?</a:t>
            </a:r>
          </a:p>
        </p:txBody>
      </p:sp>
      <p:pic>
        <p:nvPicPr>
          <p:cNvPr id="5" name="Picture 4" descr="I2IoT20_Chp1_graphics - PowerPoint">
            <a:extLst>
              <a:ext uri="{FF2B5EF4-FFF2-40B4-BE49-F238E27FC236}">
                <a16:creationId xmlns:a16="http://schemas.microsoft.com/office/drawing/2014/main" id="{DC8F57C9-1E93-432E-9D5B-40CA2051B8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9126" y="1246338"/>
            <a:ext cx="4394338" cy="2254686"/>
          </a:xfrm>
          <a:prstGeom prst="rect">
            <a:avLst/>
          </a:prstGeom>
        </p:spPr>
      </p:pic>
    </p:spTree>
    <p:extLst>
      <p:ext uri="{BB962C8B-B14F-4D97-AF65-F5344CB8AC3E}">
        <p14:creationId xmlns:p14="http://schemas.microsoft.com/office/powerpoint/2010/main" val="23113918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Video: Download and Install Packet Tracer</a:t>
            </a:r>
          </a:p>
        </p:txBody>
      </p:sp>
      <p:pic>
        <p:nvPicPr>
          <p:cNvPr id="6" name="Content Placeholder 5" descr="Introduction to the Internet of Things - Mozilla Firefox">
            <a:extLst>
              <a:ext uri="{FF2B5EF4-FFF2-40B4-BE49-F238E27FC236}">
                <a16:creationId xmlns:a16="http://schemas.microsoft.com/office/drawing/2014/main" id="{18C21C70-D3CF-4F4F-89CA-E2A998ECE34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787795" y="1176636"/>
            <a:ext cx="4376919" cy="2681380"/>
          </a:xfrm>
        </p:spPr>
      </p:pic>
      <p:sp>
        <p:nvSpPr>
          <p:cNvPr id="7" name="Rectangle 6">
            <a:extLst>
              <a:ext uri="{FF2B5EF4-FFF2-40B4-BE49-F238E27FC236}">
                <a16:creationId xmlns:a16="http://schemas.microsoft.com/office/drawing/2014/main" id="{29AD99ED-11C2-438B-A18B-4B58BF084291}"/>
              </a:ext>
            </a:extLst>
          </p:cNvPr>
          <p:cNvSpPr/>
          <p:nvPr/>
        </p:nvSpPr>
        <p:spPr>
          <a:xfrm>
            <a:off x="1837899" y="1041779"/>
            <a:ext cx="4043071" cy="3367383"/>
          </a:xfrm>
          <a:prstGeom prst="rect">
            <a:avLst/>
          </a:pr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41987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488895" cy="3847079"/>
          </a:xfrm>
        </p:spPr>
        <p:txBody>
          <a:bodyPr/>
          <a:lstStyle/>
          <a:p>
            <a:endParaRPr lang="en-US" dirty="0"/>
          </a:p>
        </p:txBody>
      </p:sp>
      <p:sp>
        <p:nvSpPr>
          <p:cNvPr id="8194" name="Rectangle 2"/>
          <p:cNvSpPr>
            <a:spLocks noGrp="1" noChangeArrowheads="1"/>
          </p:cNvSpPr>
          <p:nvPr>
            <p:ph type="title"/>
          </p:nvPr>
        </p:nvSpPr>
        <p:spPr/>
        <p:txBody>
          <a:bodyPr/>
          <a:lstStyle/>
          <a:p>
            <a:r>
              <a:rPr lang="en-US" altLang="en-US" sz="1600" dirty="0"/>
              <a:t>Digitization Transforms Business</a:t>
            </a:r>
            <a:br>
              <a:rPr lang="en-US" altLang="en-US" dirty="0"/>
            </a:br>
            <a:r>
              <a:rPr lang="en-US" altLang="en-US" dirty="0"/>
              <a:t>Lab – Deploying and Cabling Devices</a:t>
            </a:r>
          </a:p>
        </p:txBody>
      </p:sp>
      <p:pic>
        <p:nvPicPr>
          <p:cNvPr id="3" name="Picture 2" descr="1.1.1.8 Packet Tracer - Deploying and Cabling Devices.pdf - Mozilla Firefox">
            <a:extLst>
              <a:ext uri="{FF2B5EF4-FFF2-40B4-BE49-F238E27FC236}">
                <a16:creationId xmlns:a16="http://schemas.microsoft.com/office/drawing/2014/main" id="{82A18B6C-C501-4C55-890A-B01999C305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18147" y="872836"/>
            <a:ext cx="3463448" cy="3773187"/>
          </a:xfrm>
          <a:prstGeom prst="rect">
            <a:avLst/>
          </a:prstGeom>
          <a:noFill/>
          <a:ln w="9525">
            <a:solidFill>
              <a:schemeClr val="accent1"/>
            </a:solidFill>
          </a:ln>
        </p:spPr>
      </p:pic>
    </p:spTree>
    <p:extLst>
      <p:ext uri="{BB962C8B-B14F-4D97-AF65-F5344CB8AC3E}">
        <p14:creationId xmlns:p14="http://schemas.microsoft.com/office/powerpoint/2010/main" val="5955589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slide # 10</a:t>
            </a:r>
          </a:p>
          <a:p>
            <a:endParaRPr lang="en-CA" dirty="0"/>
          </a:p>
          <a:p>
            <a:r>
              <a:rPr lang="en-CA" b="1" dirty="0"/>
              <a:t>Note</a:t>
            </a:r>
            <a:r>
              <a:rPr lang="en-CA" dirty="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a:t>Instructor Materials – Chapter 1 Planning Guide</a:t>
            </a:r>
          </a:p>
        </p:txBody>
      </p:sp>
    </p:spTree>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488895" cy="3847079"/>
          </a:xfrm>
        </p:spPr>
        <p:txBody>
          <a:bodyPr/>
          <a:lstStyle/>
          <a:p>
            <a:r>
              <a:rPr lang="en-US" dirty="0"/>
              <a:t>Fifty billion things provide trillions of gigabytes of data</a:t>
            </a:r>
          </a:p>
          <a:p>
            <a:r>
              <a:rPr lang="en-US" dirty="0"/>
              <a:t>Networks provide the foundation for the Internet and the digitized world.</a:t>
            </a:r>
          </a:p>
          <a:p>
            <a:r>
              <a:rPr lang="en-US" dirty="0"/>
              <a:t>Networks can range from simple networks consisting of two computers to networks connecting millions of devices.</a:t>
            </a:r>
          </a:p>
          <a:p>
            <a:r>
              <a:rPr lang="en-US" dirty="0"/>
              <a:t>Networks can provide products and services to customers through their connection to the Internet. </a:t>
            </a:r>
          </a:p>
          <a:p>
            <a:r>
              <a:rPr lang="en-US" dirty="0"/>
              <a:t>The Internet is the largest network in existence and effectively provides the “electronic skin” that surrounds the planet. </a:t>
            </a:r>
          </a:p>
        </p:txBody>
      </p:sp>
      <p:sp>
        <p:nvSpPr>
          <p:cNvPr id="8194" name="Rectangle 2"/>
          <p:cNvSpPr>
            <a:spLocks noGrp="1" noChangeArrowheads="1"/>
          </p:cNvSpPr>
          <p:nvPr>
            <p:ph type="title"/>
          </p:nvPr>
        </p:nvSpPr>
        <p:spPr/>
        <p:txBody>
          <a:bodyPr/>
          <a:lstStyle/>
          <a:p>
            <a:r>
              <a:rPr lang="en-US" altLang="en-US" sz="1600" dirty="0"/>
              <a:t>Globally Connected Through Networks</a:t>
            </a:r>
            <a:br>
              <a:rPr lang="en-US" altLang="en-US" dirty="0"/>
            </a:br>
            <a:r>
              <a:rPr lang="en-US" altLang="en-US" dirty="0"/>
              <a:t>Networking is the Foundation</a:t>
            </a:r>
          </a:p>
        </p:txBody>
      </p:sp>
      <p:pic>
        <p:nvPicPr>
          <p:cNvPr id="4" name="Picture 3" descr="Introduction to the Internet of Things - Mozilla Firefox">
            <a:extLst>
              <a:ext uri="{FF2B5EF4-FFF2-40B4-BE49-F238E27FC236}">
                <a16:creationId xmlns:a16="http://schemas.microsoft.com/office/drawing/2014/main" id="{E19DD35D-A727-4D50-BAD2-6796291A48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165703"/>
            <a:ext cx="4252586" cy="2812093"/>
          </a:xfrm>
          <a:prstGeom prst="rect">
            <a:avLst/>
          </a:prstGeom>
        </p:spPr>
      </p:pic>
    </p:spTree>
    <p:extLst>
      <p:ext uri="{BB962C8B-B14F-4D97-AF65-F5344CB8AC3E}">
        <p14:creationId xmlns:p14="http://schemas.microsoft.com/office/powerpoint/2010/main" val="152518365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235159" y="585079"/>
            <a:ext cx="4822521" cy="4517028"/>
          </a:xfrm>
        </p:spPr>
        <p:txBody>
          <a:bodyPr/>
          <a:lstStyle/>
          <a:p>
            <a:r>
              <a:rPr lang="en-US" sz="1400" b="1" dirty="0"/>
              <a:t>Local Area Network (LAN) </a:t>
            </a:r>
            <a:r>
              <a:rPr lang="en-US" sz="1400" dirty="0"/>
              <a:t>-  Networks in a small geographic area, such as a home or small business.</a:t>
            </a:r>
          </a:p>
          <a:p>
            <a:r>
              <a:rPr lang="en-US" sz="1400" dirty="0"/>
              <a:t> </a:t>
            </a:r>
            <a:r>
              <a:rPr lang="en-US" sz="1400" b="1" dirty="0"/>
              <a:t>Wide Area Networks (WANs) </a:t>
            </a:r>
            <a:r>
              <a:rPr lang="en-US" sz="1400" dirty="0"/>
              <a:t>- A collection of LANs that provides inter-LAN and Internet connectivity. </a:t>
            </a:r>
          </a:p>
          <a:p>
            <a:r>
              <a:rPr lang="en-US" sz="1400" b="1" dirty="0"/>
              <a:t>Internet</a:t>
            </a:r>
            <a:r>
              <a:rPr lang="en-US" sz="1400" dirty="0"/>
              <a:t> -  A multi-layer global network system that connects hundreds of millions of computers.</a:t>
            </a:r>
          </a:p>
          <a:p>
            <a:r>
              <a:rPr lang="en-US" sz="1400" dirty="0"/>
              <a:t> </a:t>
            </a:r>
            <a:r>
              <a:rPr lang="en-US" sz="1400" b="1" dirty="0"/>
              <a:t>Wireless Networks </a:t>
            </a:r>
            <a:r>
              <a:rPr lang="en-US" sz="1400" dirty="0"/>
              <a:t>- Use electromagnetic waves to carry signals over the network.</a:t>
            </a:r>
          </a:p>
          <a:p>
            <a:r>
              <a:rPr lang="en-US" sz="1400" b="1" dirty="0"/>
              <a:t>The Cloud - </a:t>
            </a:r>
            <a:r>
              <a:rPr lang="en-US" sz="1400" dirty="0"/>
              <a:t>Data centers or groups of connected servers used to store and analyze data, provide access to on-line applications, and provide backup services.</a:t>
            </a:r>
          </a:p>
          <a:p>
            <a:r>
              <a:rPr lang="en-US" sz="1400" b="1" dirty="0"/>
              <a:t>The Edge </a:t>
            </a:r>
            <a:r>
              <a:rPr lang="en-US" sz="1400" dirty="0"/>
              <a:t>- The physical “edge” of a corporate network. </a:t>
            </a:r>
          </a:p>
          <a:p>
            <a:r>
              <a:rPr lang="en-US" sz="1400" b="1" dirty="0"/>
              <a:t>Fog Computing  - </a:t>
            </a:r>
            <a:r>
              <a:rPr lang="en-US" sz="1400" dirty="0"/>
              <a:t>The data from IoT devices can be pre-processed for immediate use in the fog located at the edge of the network.</a:t>
            </a:r>
          </a:p>
        </p:txBody>
      </p:sp>
      <p:sp>
        <p:nvSpPr>
          <p:cNvPr id="8194" name="Rectangle 2"/>
          <p:cNvSpPr>
            <a:spLocks noGrp="1" noChangeArrowheads="1"/>
          </p:cNvSpPr>
          <p:nvPr>
            <p:ph type="title"/>
          </p:nvPr>
        </p:nvSpPr>
        <p:spPr/>
        <p:txBody>
          <a:bodyPr/>
          <a:lstStyle/>
          <a:p>
            <a:r>
              <a:rPr lang="en-US" altLang="en-US" sz="1600" dirty="0"/>
              <a:t>Globally Connected Through Networks</a:t>
            </a:r>
            <a:br>
              <a:rPr lang="en-US" altLang="en-US" dirty="0"/>
            </a:br>
            <a:r>
              <a:rPr lang="en-US" altLang="en-US" dirty="0"/>
              <a:t>Network Types</a:t>
            </a:r>
          </a:p>
        </p:txBody>
      </p:sp>
      <p:pic>
        <p:nvPicPr>
          <p:cNvPr id="3" name="Picture 2" descr="Introduction to the Internet of Things - Mozilla Firefox">
            <a:extLst>
              <a:ext uri="{FF2B5EF4-FFF2-40B4-BE49-F238E27FC236}">
                <a16:creationId xmlns:a16="http://schemas.microsoft.com/office/drawing/2014/main" id="{4008318F-527B-4ED5-A22E-428FB5304A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642" y="798944"/>
            <a:ext cx="3976196" cy="2805047"/>
          </a:xfrm>
          <a:prstGeom prst="rect">
            <a:avLst/>
          </a:prstGeom>
        </p:spPr>
      </p:pic>
      <p:sp>
        <p:nvSpPr>
          <p:cNvPr id="8" name="Rectangle 6">
            <a:extLst>
              <a:ext uri="{FF2B5EF4-FFF2-40B4-BE49-F238E27FC236}">
                <a16:creationId xmlns:a16="http://schemas.microsoft.com/office/drawing/2014/main" id="{378FA141-1C73-4F8F-A3C9-F28BB11AA348}"/>
              </a:ext>
            </a:extLst>
          </p:cNvPr>
          <p:cNvSpPr txBox="1">
            <a:spLocks noChangeArrowheads="1"/>
          </p:cNvSpPr>
          <p:nvPr/>
        </p:nvSpPr>
        <p:spPr bwMode="auto">
          <a:xfrm>
            <a:off x="172642" y="3795194"/>
            <a:ext cx="4136310" cy="134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t>Personal Area Network (PAN) </a:t>
            </a:r>
            <a:r>
              <a:rPr lang="en-US" sz="1400" dirty="0"/>
              <a:t>- Connecting your smartphone to your car using Bluetooth is an example of a PAN. </a:t>
            </a:r>
          </a:p>
        </p:txBody>
      </p:sp>
    </p:spTree>
    <p:extLst>
      <p:ext uri="{BB962C8B-B14F-4D97-AF65-F5344CB8AC3E}">
        <p14:creationId xmlns:p14="http://schemas.microsoft.com/office/powerpoint/2010/main" val="28055459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Globally Connected Through Networks</a:t>
            </a:r>
            <a:br>
              <a:rPr lang="en-US" altLang="en-US" dirty="0"/>
            </a:br>
            <a:r>
              <a:rPr lang="en-US" altLang="en-US" dirty="0"/>
              <a:t>Network Terms</a:t>
            </a:r>
          </a:p>
        </p:txBody>
      </p:sp>
      <p:pic>
        <p:nvPicPr>
          <p:cNvPr id="2" name="Picture 1"/>
          <p:cNvPicPr>
            <a:picLocks noChangeAspect="1"/>
          </p:cNvPicPr>
          <p:nvPr/>
        </p:nvPicPr>
        <p:blipFill>
          <a:blip r:embed="rId3"/>
          <a:stretch>
            <a:fillRect/>
          </a:stretch>
        </p:blipFill>
        <p:spPr>
          <a:xfrm>
            <a:off x="938315" y="730239"/>
            <a:ext cx="7267372" cy="3939038"/>
          </a:xfrm>
          <a:prstGeom prst="rect">
            <a:avLst/>
          </a:prstGeom>
        </p:spPr>
      </p:pic>
    </p:spTree>
    <p:extLst>
      <p:ext uri="{BB962C8B-B14F-4D97-AF65-F5344CB8AC3E}">
        <p14:creationId xmlns:p14="http://schemas.microsoft.com/office/powerpoint/2010/main" val="18098013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Globally Connected Through Networks</a:t>
            </a:r>
            <a:br>
              <a:rPr lang="en-US" altLang="en-US" dirty="0"/>
            </a:br>
            <a:r>
              <a:rPr lang="en-US" altLang="en-US" dirty="0"/>
              <a:t>Lab – Mapping The Internet</a:t>
            </a:r>
          </a:p>
        </p:txBody>
      </p:sp>
      <p:pic>
        <p:nvPicPr>
          <p:cNvPr id="2" name="Picture 1"/>
          <p:cNvPicPr>
            <a:picLocks noChangeAspect="1"/>
          </p:cNvPicPr>
          <p:nvPr/>
        </p:nvPicPr>
        <p:blipFill>
          <a:blip r:embed="rId3"/>
          <a:stretch>
            <a:fillRect/>
          </a:stretch>
        </p:blipFill>
        <p:spPr>
          <a:xfrm>
            <a:off x="1673156" y="798944"/>
            <a:ext cx="5573421" cy="3884958"/>
          </a:xfrm>
          <a:prstGeom prst="rect">
            <a:avLst/>
          </a:prstGeom>
          <a:ln>
            <a:solidFill>
              <a:srgbClr val="000000"/>
            </a:solidFill>
          </a:ln>
        </p:spPr>
      </p:pic>
    </p:spTree>
    <p:extLst>
      <p:ext uri="{BB962C8B-B14F-4D97-AF65-F5344CB8AC3E}">
        <p14:creationId xmlns:p14="http://schemas.microsoft.com/office/powerpoint/2010/main" val="123108824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Globally Connected Through Networks</a:t>
            </a:r>
            <a:br>
              <a:rPr lang="en-US" altLang="en-US" dirty="0"/>
            </a:br>
            <a:r>
              <a:rPr lang="en-US" altLang="en-US" dirty="0"/>
              <a:t>Packet Tracer – Create a Simple Network</a:t>
            </a:r>
          </a:p>
        </p:txBody>
      </p:sp>
      <p:pic>
        <p:nvPicPr>
          <p:cNvPr id="5" name="Content Placeholder 4" descr="1.1.2.5 Packet Tracer - Create a Simple Network Using Packet Tracer.pdf - Mozilla Firefox">
            <a:extLst>
              <a:ext uri="{FF2B5EF4-FFF2-40B4-BE49-F238E27FC236}">
                <a16:creationId xmlns:a16="http://schemas.microsoft.com/office/drawing/2014/main" id="{AF94D1DE-E96D-4098-AB73-3C5BDA7FB18A}"/>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367420" y="798944"/>
            <a:ext cx="3457184" cy="3935894"/>
          </a:xfrm>
          <a:ln w="9525">
            <a:solidFill>
              <a:schemeClr val="tx1"/>
            </a:solidFill>
          </a:ln>
        </p:spPr>
      </p:pic>
    </p:spTree>
    <p:extLst>
      <p:ext uri="{BB962C8B-B14F-4D97-AF65-F5344CB8AC3E}">
        <p14:creationId xmlns:p14="http://schemas.microsoft.com/office/powerpoint/2010/main" val="37221756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1.2 Devices that Connect to the IoT</a:t>
            </a:r>
          </a:p>
        </p:txBody>
      </p:sp>
    </p:spTree>
    <p:extLst>
      <p:ext uri="{BB962C8B-B14F-4D97-AF65-F5344CB8AC3E}">
        <p14:creationId xmlns:p14="http://schemas.microsoft.com/office/powerpoint/2010/main" val="292687428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572000" y="755103"/>
            <a:ext cx="4345166" cy="4098733"/>
          </a:xfrm>
        </p:spPr>
        <p:txBody>
          <a:bodyPr/>
          <a:lstStyle/>
          <a:p>
            <a:r>
              <a:rPr lang="en-US" dirty="0"/>
              <a:t>The Internet of Things (IoT) is the connection of millions of smart devices and sensors connected to the Internet.</a:t>
            </a:r>
          </a:p>
          <a:p>
            <a:r>
              <a:rPr lang="en-US" dirty="0"/>
              <a:t>Previously inanimate objects such as doorknobs or light bulbs can now be equipped with an intelligent sensor that can collect and transfer data to a network. </a:t>
            </a:r>
          </a:p>
          <a:p>
            <a:r>
              <a:rPr lang="en-US" dirty="0"/>
              <a:t>An estimated 3 million new devices are connected to the Internet each month.</a:t>
            </a:r>
          </a:p>
          <a:p>
            <a:r>
              <a:rPr lang="en-US" dirty="0"/>
              <a:t>In the next four years, there are going to be over 50 billion connected devices worldwide. </a:t>
            </a:r>
          </a:p>
          <a:p>
            <a:r>
              <a:rPr lang="en-US" dirty="0"/>
              <a:t>Two-thirds will be “things”: sensors, actuators, and newly invented intelligent devices that monitor, control, analyze, and optimize our world</a:t>
            </a:r>
            <a:r>
              <a:rPr lang="en-US" sz="1400" dirty="0"/>
              <a:t>.</a:t>
            </a:r>
          </a:p>
        </p:txBody>
      </p:sp>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What is the IoT?</a:t>
            </a:r>
          </a:p>
        </p:txBody>
      </p:sp>
      <p:pic>
        <p:nvPicPr>
          <p:cNvPr id="3" name="Picture 2" descr="Introduction to the Internet of Things - Mozilla Firefox">
            <a:extLst>
              <a:ext uri="{FF2B5EF4-FFF2-40B4-BE49-F238E27FC236}">
                <a16:creationId xmlns:a16="http://schemas.microsoft.com/office/drawing/2014/main" id="{AD20E14A-8229-453C-B433-A41B88A06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523" y="883085"/>
            <a:ext cx="4283901" cy="2880986"/>
          </a:xfrm>
          <a:prstGeom prst="rect">
            <a:avLst/>
          </a:prstGeom>
        </p:spPr>
      </p:pic>
    </p:spTree>
    <p:extLst>
      <p:ext uri="{BB962C8B-B14F-4D97-AF65-F5344CB8AC3E}">
        <p14:creationId xmlns:p14="http://schemas.microsoft.com/office/powerpoint/2010/main" val="27687985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Lab – Imagine a New Intelligent Sensor</a:t>
            </a:r>
          </a:p>
        </p:txBody>
      </p:sp>
      <p:pic>
        <p:nvPicPr>
          <p:cNvPr id="5" name="Content Placeholder 4" descr="1.2.1.2 Lab - Imagine an Intelligent Sensor.pdf - Mozilla Firefox">
            <a:extLst>
              <a:ext uri="{FF2B5EF4-FFF2-40B4-BE49-F238E27FC236}">
                <a16:creationId xmlns:a16="http://schemas.microsoft.com/office/drawing/2014/main" id="{DDBE0E70-70CB-49A9-8F7F-531D493CAAB8}"/>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210784" y="864297"/>
            <a:ext cx="3382088" cy="3964488"/>
          </a:xfrm>
          <a:ln>
            <a:solidFill>
              <a:srgbClr val="000000"/>
            </a:solidFill>
          </a:ln>
        </p:spPr>
      </p:pic>
    </p:spTree>
    <p:extLst>
      <p:ext uri="{BB962C8B-B14F-4D97-AF65-F5344CB8AC3E}">
        <p14:creationId xmlns:p14="http://schemas.microsoft.com/office/powerpoint/2010/main" val="191786033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2IoT20_Chp1_graphics.pptx  -  AutoRecovered - PowerPoint">
            <a:extLst>
              <a:ext uri="{FF2B5EF4-FFF2-40B4-BE49-F238E27FC236}">
                <a16:creationId xmlns:a16="http://schemas.microsoft.com/office/drawing/2014/main" id="{926E4C94-9763-4BD9-A06F-B24543D3FED7}"/>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002082" y="798944"/>
            <a:ext cx="6557376" cy="3576182"/>
          </a:xfrm>
        </p:spPr>
      </p:pic>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What are the Benefits of Connecting these IoT Devices?</a:t>
            </a:r>
          </a:p>
        </p:txBody>
      </p:sp>
    </p:spTree>
    <p:extLst>
      <p:ext uri="{BB962C8B-B14F-4D97-AF65-F5344CB8AC3E}">
        <p14:creationId xmlns:p14="http://schemas.microsoft.com/office/powerpoint/2010/main" val="372146047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Lab - Advantages and Disadvantages of IoT Devices</a:t>
            </a:r>
          </a:p>
        </p:txBody>
      </p:sp>
      <p:pic>
        <p:nvPicPr>
          <p:cNvPr id="5" name="Content Placeholder 4" descr="1.2.1.2 Lab - Imagine an Intelligent Sensor.pdf - Mozilla Firefox">
            <a:extLst>
              <a:ext uri="{FF2B5EF4-FFF2-40B4-BE49-F238E27FC236}">
                <a16:creationId xmlns:a16="http://schemas.microsoft.com/office/drawing/2014/main" id="{0D00CB61-35B5-4A2F-B1BC-31B19CF0FB7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768251" y="1002083"/>
            <a:ext cx="3274346" cy="3557391"/>
          </a:xfrm>
          <a:ln>
            <a:solidFill>
              <a:srgbClr val="000000"/>
            </a:solidFill>
          </a:ln>
        </p:spPr>
      </p:pic>
    </p:spTree>
    <p:extLst>
      <p:ext uri="{BB962C8B-B14F-4D97-AF65-F5344CB8AC3E}">
        <p14:creationId xmlns:p14="http://schemas.microsoft.com/office/powerpoint/2010/main" val="17125749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Chapter 1: Everything is Connected</a:t>
            </a:r>
          </a:p>
        </p:txBody>
      </p:sp>
      <p:sp>
        <p:nvSpPr>
          <p:cNvPr id="3" name="Rectangle 2"/>
          <p:cNvSpPr/>
          <p:nvPr/>
        </p:nvSpPr>
        <p:spPr>
          <a:xfrm>
            <a:off x="628650" y="3436035"/>
            <a:ext cx="4572000" cy="646331"/>
          </a:xfrm>
          <a:prstGeom prst="rect">
            <a:avLst/>
          </a:prstGeom>
        </p:spPr>
        <p:txBody>
          <a:bodyPr>
            <a:spAutoFit/>
          </a:bodyPr>
          <a:lstStyle/>
          <a:p>
            <a:r>
              <a:rPr lang="en-US" b="1" dirty="0"/>
              <a:t>Introduction to the Internet of Things v2.0 Planning Guide</a:t>
            </a:r>
          </a:p>
        </p:txBody>
      </p:sp>
    </p:spTree>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82782" y="923282"/>
            <a:ext cx="4396636" cy="4517028"/>
          </a:xfrm>
        </p:spPr>
        <p:txBody>
          <a:bodyPr/>
          <a:lstStyle/>
          <a:p>
            <a:r>
              <a:rPr lang="en-US" sz="1400" dirty="0"/>
              <a:t>A sensor needs to be connected to a network so that the gathered data can be stored and shared</a:t>
            </a:r>
            <a:r>
              <a:rPr lang="en-US" sz="1400" b="1" dirty="0"/>
              <a:t>.</a:t>
            </a:r>
          </a:p>
          <a:p>
            <a:r>
              <a:rPr lang="en-US" sz="1400" dirty="0"/>
              <a:t>Controllers are responsible for collecting data from sensors and providing network or Internet connectivity.</a:t>
            </a:r>
          </a:p>
          <a:p>
            <a:pPr lvl="1"/>
            <a:r>
              <a:rPr lang="en-US" sz="1300" dirty="0"/>
              <a:t>Controllers may have the ability to make immediate decisions, or they may send data to a more powerful computer for analysis.</a:t>
            </a:r>
          </a:p>
          <a:p>
            <a:r>
              <a:rPr lang="en-US" sz="1400" dirty="0"/>
              <a:t>Sensors often work together with a device called an actuator.</a:t>
            </a:r>
          </a:p>
          <a:p>
            <a:r>
              <a:rPr lang="en-US" sz="1400" dirty="0"/>
              <a:t> Actuators take electrical input and transform the input into physical action.</a:t>
            </a:r>
          </a:p>
        </p:txBody>
      </p:sp>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How are IoT Devices Connected to the Network?</a:t>
            </a:r>
          </a:p>
        </p:txBody>
      </p:sp>
      <p:pic>
        <p:nvPicPr>
          <p:cNvPr id="3" name="Picture 2" descr="Introduction to the Internet of Things - Mozilla Firefox">
            <a:extLst>
              <a:ext uri="{FF2B5EF4-FFF2-40B4-BE49-F238E27FC236}">
                <a16:creationId xmlns:a16="http://schemas.microsoft.com/office/drawing/2014/main" id="{5AE49163-0A07-49EA-BA5B-EC3B55BE68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171184"/>
            <a:ext cx="4396635" cy="2711884"/>
          </a:xfrm>
          <a:prstGeom prst="rect">
            <a:avLst/>
          </a:prstGeom>
        </p:spPr>
      </p:pic>
    </p:spTree>
    <p:extLst>
      <p:ext uri="{BB962C8B-B14F-4D97-AF65-F5344CB8AC3E}">
        <p14:creationId xmlns:p14="http://schemas.microsoft.com/office/powerpoint/2010/main" val="177806887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50521" y="3576181"/>
            <a:ext cx="8830848" cy="4355112"/>
          </a:xfrm>
        </p:spPr>
        <p:txBody>
          <a:bodyPr/>
          <a:lstStyle/>
          <a:p>
            <a:r>
              <a:rPr lang="en-US" sz="1400" dirty="0"/>
              <a:t>Video demonstrates how to explore a Smart home in Packet Tracer.</a:t>
            </a:r>
          </a:p>
          <a:p>
            <a:r>
              <a:rPr lang="en-US" sz="1400" dirty="0"/>
              <a:t>Packet Tracer has a wide variety of sensors and smart devices that will allow you to design smart homes, smart cities, smart factories, and smart power grids. </a:t>
            </a:r>
          </a:p>
        </p:txBody>
      </p:sp>
      <p:sp>
        <p:nvSpPr>
          <p:cNvPr id="8194" name="Rectangle 2"/>
          <p:cNvSpPr>
            <a:spLocks noGrp="1" noChangeArrowheads="1"/>
          </p:cNvSpPr>
          <p:nvPr>
            <p:ph type="title"/>
          </p:nvPr>
        </p:nvSpPr>
        <p:spPr/>
        <p:txBody>
          <a:bodyPr/>
          <a:lstStyle/>
          <a:p>
            <a:r>
              <a:rPr lang="en-US" altLang="en-US" sz="1600" dirty="0"/>
              <a:t>The Growth of IoT Devices</a:t>
            </a:r>
            <a:br>
              <a:rPr lang="en-US" altLang="en-US" dirty="0"/>
            </a:br>
            <a:r>
              <a:rPr lang="en-US" altLang="en-US" dirty="0"/>
              <a:t>Video – Explore a Smart Home</a:t>
            </a:r>
          </a:p>
        </p:txBody>
      </p:sp>
      <p:pic>
        <p:nvPicPr>
          <p:cNvPr id="4" name="Picture 3" descr="Introduction to the Internet of Things - Mozilla Firefox">
            <a:extLst>
              <a:ext uri="{FF2B5EF4-FFF2-40B4-BE49-F238E27FC236}">
                <a16:creationId xmlns:a16="http://schemas.microsoft.com/office/drawing/2014/main" id="{DFC72EAA-F01C-46D5-9A0C-F32216FD3A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349" y="867837"/>
            <a:ext cx="4889653" cy="2512949"/>
          </a:xfrm>
          <a:prstGeom prst="rect">
            <a:avLst/>
          </a:prstGeom>
        </p:spPr>
      </p:pic>
    </p:spTree>
    <p:extLst>
      <p:ext uri="{BB962C8B-B14F-4D97-AF65-F5344CB8AC3E}">
        <p14:creationId xmlns:p14="http://schemas.microsoft.com/office/powerpoint/2010/main" val="17687508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Connecting IoT Devices to the Network</a:t>
            </a:r>
            <a:br>
              <a:rPr lang="en-US" altLang="en-US" dirty="0"/>
            </a:br>
            <a:r>
              <a:rPr lang="en-US" altLang="en-US" dirty="0"/>
              <a:t>Packet Tracer - Add IoT Devices to a Smart Home</a:t>
            </a:r>
          </a:p>
        </p:txBody>
      </p:sp>
      <p:pic>
        <p:nvPicPr>
          <p:cNvPr id="8" name="Content Placeholder 7" descr="1.2.2.1 Packet Tracer - Adding IoT devices to Smart_Homes.pdf - Mozilla Firefox">
            <a:extLst>
              <a:ext uri="{FF2B5EF4-FFF2-40B4-BE49-F238E27FC236}">
                <a16:creationId xmlns:a16="http://schemas.microsoft.com/office/drawing/2014/main" id="{123D88EC-7DB7-47E5-B556-C23C510C40F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680571" y="990338"/>
            <a:ext cx="2931089" cy="3750763"/>
          </a:xfrm>
          <a:ln>
            <a:solidFill>
              <a:srgbClr val="000000"/>
            </a:solidFill>
          </a:ln>
        </p:spPr>
      </p:pic>
    </p:spTree>
    <p:extLst>
      <p:ext uri="{BB962C8B-B14F-4D97-AF65-F5344CB8AC3E}">
        <p14:creationId xmlns:p14="http://schemas.microsoft.com/office/powerpoint/2010/main" val="158515942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471791" y="883085"/>
            <a:ext cx="4609577" cy="7048208"/>
          </a:xfrm>
        </p:spPr>
        <p:txBody>
          <a:bodyPr/>
          <a:lstStyle/>
          <a:p>
            <a:r>
              <a:rPr lang="en-US" dirty="0"/>
              <a:t>The Home Gateway device acts as a local connection to your IoT smart devices:</a:t>
            </a:r>
          </a:p>
          <a:p>
            <a:pPr lvl="1"/>
            <a:r>
              <a:rPr lang="en-US" sz="1300" dirty="0"/>
              <a:t>It is designed to provide Internet access, wireless connectivity, and local logic for smart devices.</a:t>
            </a:r>
          </a:p>
          <a:p>
            <a:pPr lvl="1"/>
            <a:r>
              <a:rPr lang="en-US" sz="1300" dirty="0"/>
              <a:t>It provides an IoT registration service that is always turned on and an auto discovery service for Things in the local Ethernet and wireless network.</a:t>
            </a:r>
          </a:p>
          <a:p>
            <a:r>
              <a:rPr lang="en-US" dirty="0"/>
              <a:t> The user can control and monitor the smart devices that are connected to the Home Gateway  from their smartphone, tablet, or PC.</a:t>
            </a:r>
          </a:p>
        </p:txBody>
      </p:sp>
      <p:sp>
        <p:nvSpPr>
          <p:cNvPr id="8194" name="Rectangle 2"/>
          <p:cNvSpPr>
            <a:spLocks noGrp="1" noChangeArrowheads="1"/>
          </p:cNvSpPr>
          <p:nvPr>
            <p:ph type="title"/>
          </p:nvPr>
        </p:nvSpPr>
        <p:spPr/>
        <p:txBody>
          <a:bodyPr/>
          <a:lstStyle/>
          <a:p>
            <a:r>
              <a:rPr lang="en-US" altLang="en-US" sz="1600" dirty="0"/>
              <a:t>Connecting IoT Devices to the Network</a:t>
            </a:r>
            <a:br>
              <a:rPr lang="en-US" altLang="en-US" dirty="0"/>
            </a:br>
            <a:r>
              <a:rPr lang="en-US" altLang="en-US" dirty="0"/>
              <a:t>Connecting and Monitoring "Things"</a:t>
            </a:r>
          </a:p>
        </p:txBody>
      </p:sp>
      <p:pic>
        <p:nvPicPr>
          <p:cNvPr id="3" name="Picture 2" descr="Introduction to the Internet of Things - Mozilla Firefox">
            <a:extLst>
              <a:ext uri="{FF2B5EF4-FFF2-40B4-BE49-F238E27FC236}">
                <a16:creationId xmlns:a16="http://schemas.microsoft.com/office/drawing/2014/main" id="{37941A3A-24DA-4D7F-8A49-E7708C59E4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520" y="939453"/>
            <a:ext cx="3958225" cy="2267211"/>
          </a:xfrm>
          <a:prstGeom prst="rect">
            <a:avLst/>
          </a:prstGeom>
        </p:spPr>
      </p:pic>
    </p:spTree>
    <p:extLst>
      <p:ext uri="{BB962C8B-B14F-4D97-AF65-F5344CB8AC3E}">
        <p14:creationId xmlns:p14="http://schemas.microsoft.com/office/powerpoint/2010/main" val="377302564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Connecting IoT Devices to the Network</a:t>
            </a:r>
            <a:br>
              <a:rPr lang="en-US" altLang="en-US" dirty="0"/>
            </a:br>
            <a:r>
              <a:rPr lang="en-US" altLang="en-US" dirty="0"/>
              <a:t>Packet Tracer - Connect Devices to a Home Gateway and Monitor</a:t>
            </a:r>
          </a:p>
        </p:txBody>
      </p:sp>
      <p:pic>
        <p:nvPicPr>
          <p:cNvPr id="9" name="Content Placeholder 8" descr="1.2.2.3 Packet Tracer - Connect and Monitor IoT Devices.pdf - Mozilla Firefox">
            <a:extLst>
              <a:ext uri="{FF2B5EF4-FFF2-40B4-BE49-F238E27FC236}">
                <a16:creationId xmlns:a16="http://schemas.microsoft.com/office/drawing/2014/main" id="{E7C089FE-C794-4A9F-AFA6-C76612D84F0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549047" y="1020871"/>
            <a:ext cx="3309824" cy="3607496"/>
          </a:xfrm>
          <a:ln>
            <a:solidFill>
              <a:srgbClr val="000000"/>
            </a:solidFill>
          </a:ln>
        </p:spPr>
      </p:pic>
    </p:spTree>
    <p:extLst>
      <p:ext uri="{BB962C8B-B14F-4D97-AF65-F5344CB8AC3E}">
        <p14:creationId xmlns:p14="http://schemas.microsoft.com/office/powerpoint/2010/main" val="357807362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85367" y="828999"/>
            <a:ext cx="4520538" cy="3485502"/>
          </a:xfrm>
        </p:spPr>
        <p:txBody>
          <a:bodyPr/>
          <a:lstStyle/>
          <a:p>
            <a:r>
              <a:rPr lang="en-US" sz="1600" dirty="0"/>
              <a:t>Artificial Intelligence (AI) – Devices have the ability to “think” on their own.</a:t>
            </a:r>
          </a:p>
          <a:p>
            <a:r>
              <a:rPr lang="en-US" sz="1600" dirty="0"/>
              <a:t>Intent-Based Networking (IBN) – Providing software with rules, guidelines, or intent so that data could modify the network, infrastructure features, or security features within a network.</a:t>
            </a:r>
          </a:p>
          <a:p>
            <a:r>
              <a:rPr lang="en-US" sz="1600" dirty="0"/>
              <a:t>Example - A business defines that a contract employee is given access to only a specific set of data and applications. This is the intent. In an IBN system all the network devices will be automatically configured to fulfil this requirement across the network, no matter where the employee is connected. </a:t>
            </a:r>
          </a:p>
        </p:txBody>
      </p:sp>
      <p:sp>
        <p:nvSpPr>
          <p:cNvPr id="8194" name="Rectangle 2"/>
          <p:cNvSpPr>
            <a:spLocks noGrp="1" noChangeArrowheads="1"/>
          </p:cNvSpPr>
          <p:nvPr>
            <p:ph type="title"/>
          </p:nvPr>
        </p:nvSpPr>
        <p:spPr/>
        <p:txBody>
          <a:bodyPr/>
          <a:lstStyle/>
          <a:p>
            <a:r>
              <a:rPr lang="en-US" altLang="en-US" sz="1600" dirty="0"/>
              <a:t>Connecting IoT Devices to the Network</a:t>
            </a:r>
            <a:br>
              <a:rPr lang="en-US" altLang="en-US" dirty="0"/>
            </a:br>
            <a:r>
              <a:rPr lang="en-US" altLang="en-US" dirty="0"/>
              <a:t>The Future of Networks</a:t>
            </a:r>
          </a:p>
        </p:txBody>
      </p:sp>
      <p:pic>
        <p:nvPicPr>
          <p:cNvPr id="3" name="Picture 2" descr="Introduction to the Internet of Things - Mozilla Firefox">
            <a:extLst>
              <a:ext uri="{FF2B5EF4-FFF2-40B4-BE49-F238E27FC236}">
                <a16:creationId xmlns:a16="http://schemas.microsoft.com/office/drawing/2014/main" id="{9A4DBD60-35F7-4472-AFBE-A614A3EF5E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7365" y="1049667"/>
            <a:ext cx="4401268" cy="2244334"/>
          </a:xfrm>
          <a:prstGeom prst="rect">
            <a:avLst/>
          </a:prstGeom>
        </p:spPr>
      </p:pic>
    </p:spTree>
    <p:extLst>
      <p:ext uri="{BB962C8B-B14F-4D97-AF65-F5344CB8AC3E}">
        <p14:creationId xmlns:p14="http://schemas.microsoft.com/office/powerpoint/2010/main" val="28705668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a:t>1.3 </a:t>
            </a:r>
            <a:r>
              <a:rPr lang="en-US" dirty="0"/>
              <a:t>Chapter Summary</a:t>
            </a:r>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744280"/>
            <a:ext cx="8895574" cy="4155319"/>
          </a:xfrm>
        </p:spPr>
        <p:txBody>
          <a:bodyPr/>
          <a:lstStyle/>
          <a:p>
            <a:r>
              <a:rPr lang="en-US" sz="1400" dirty="0"/>
              <a:t>As digital networks continue to grow around the world, we are seeing a Digital Transformation - the application of digital technology to provide the stage for business and industry to innovate.</a:t>
            </a:r>
          </a:p>
          <a:p>
            <a:r>
              <a:rPr lang="en-US" sz="1400" dirty="0"/>
              <a:t>Sensors are now everywhere in the home, on traffic lights, in farm fields, and on our bodies. The analyzed data from sensors is used by governments, cities, businesses, and individuals to effect changes.</a:t>
            </a:r>
          </a:p>
          <a:p>
            <a:r>
              <a:rPr lang="en-US" sz="1400" dirty="0"/>
              <a:t>Networks form the foundation of the digitized world. Types of Networks:</a:t>
            </a:r>
          </a:p>
          <a:p>
            <a:pPr lvl="1"/>
            <a:r>
              <a:rPr lang="en-US" dirty="0"/>
              <a:t> </a:t>
            </a:r>
            <a:r>
              <a:rPr lang="en-US" sz="1200" dirty="0"/>
              <a:t>PAN: Bluetooth</a:t>
            </a:r>
          </a:p>
          <a:p>
            <a:pPr lvl="1"/>
            <a:r>
              <a:rPr lang="en-US" sz="1200" dirty="0"/>
              <a:t> LAN</a:t>
            </a:r>
          </a:p>
          <a:p>
            <a:pPr lvl="1"/>
            <a:r>
              <a:rPr lang="en-US" sz="1200" dirty="0"/>
              <a:t> WAN: Internet, the cloud, fog computing</a:t>
            </a:r>
          </a:p>
          <a:p>
            <a:pPr lvl="1"/>
            <a:r>
              <a:rPr lang="en-US" sz="1200" dirty="0"/>
              <a:t>Wireless: </a:t>
            </a:r>
            <a:r>
              <a:rPr lang="en-US" sz="1200" dirty="0" err="1"/>
              <a:t>WiFi</a:t>
            </a:r>
            <a:r>
              <a:rPr lang="en-US" sz="1200" dirty="0"/>
              <a:t>, Cellular</a:t>
            </a:r>
          </a:p>
          <a:p>
            <a:r>
              <a:rPr lang="en-US" sz="1400" dirty="0"/>
              <a:t>The Internet of Things is the connection of millions of smart devices and sensors connected to the Internet.</a:t>
            </a:r>
          </a:p>
          <a:p>
            <a:r>
              <a:rPr lang="en-US" sz="1400" dirty="0"/>
              <a:t>A sensor typically connects to a controller using a wireless connection. Controllers collect data from sensors and send the data for storage or analysis. Controllers may work together with a device called an actuator. Actuators take electrical input and transform the input into physical action.</a:t>
            </a:r>
          </a:p>
          <a:p>
            <a:r>
              <a:rPr lang="en-US" sz="1400" dirty="0"/>
              <a:t> The future of networking will revolve around artificial intelligence (AI) and intent-based networking (IBN).</a:t>
            </a:r>
          </a:p>
          <a:p>
            <a:pPr lvl="1"/>
            <a:endParaRPr lang="en-US" sz="1500" dirty="0"/>
          </a:p>
        </p:txBody>
      </p:sp>
    </p:spTree>
    <p:extLst>
      <p:ext uri="{BB962C8B-B14F-4D97-AF65-F5344CB8AC3E}">
        <p14:creationId xmlns:p14="http://schemas.microsoft.com/office/powerpoint/2010/main" val="124412290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a:t>Chapter 1: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853845041"/>
              </p:ext>
            </p:extLst>
          </p:nvPr>
        </p:nvGraphicFramePr>
        <p:xfrm>
          <a:off x="457291" y="1122081"/>
          <a:ext cx="8248043" cy="3593321"/>
        </p:xfrm>
        <a:graphic>
          <a:graphicData uri="http://schemas.openxmlformats.org/drawingml/2006/table">
            <a:tbl>
              <a:tblPr firstRow="1" bandRow="1">
                <a:tableStyleId>{5C22544A-7EE6-4342-B048-85BDC9FD1C3A}</a:tableStyleId>
              </a:tblPr>
              <a:tblGrid>
                <a:gridCol w="1318433">
                  <a:extLst>
                    <a:ext uri="{9D8B030D-6E8A-4147-A177-3AD203B41FA5}">
                      <a16:colId xmlns:a16="http://schemas.microsoft.com/office/drawing/2014/main" val="20001"/>
                    </a:ext>
                  </a:extLst>
                </a:gridCol>
                <a:gridCol w="2168035">
                  <a:extLst>
                    <a:ext uri="{9D8B030D-6E8A-4147-A177-3AD203B41FA5}">
                      <a16:colId xmlns:a16="http://schemas.microsoft.com/office/drawing/2014/main" val="3156509146"/>
                    </a:ext>
                  </a:extLst>
                </a:gridCol>
                <a:gridCol w="4761575">
                  <a:extLst>
                    <a:ext uri="{9D8B030D-6E8A-4147-A177-3AD203B41FA5}">
                      <a16:colId xmlns:a16="http://schemas.microsoft.com/office/drawing/2014/main" val="20002"/>
                    </a:ext>
                  </a:extLst>
                </a:gridCol>
              </a:tblGrid>
              <a:tr h="293541">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extLst>
                  <a:ext uri="{0D108BD9-81ED-4DB2-BD59-A6C34878D82A}">
                    <a16:rowId xmlns:a16="http://schemas.microsoft.com/office/drawing/2014/main" val="10000"/>
                  </a:ext>
                </a:extLst>
              </a:tr>
              <a:tr h="299980">
                <a:tc>
                  <a:txBody>
                    <a:bodyPr/>
                    <a:lstStyle/>
                    <a:p>
                      <a:pPr algn="ctr"/>
                      <a:r>
                        <a:rPr lang="en-US" sz="1100" dirty="0"/>
                        <a:t>1.1.1.2</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How Connected are You?</a:t>
                      </a:r>
                    </a:p>
                  </a:txBody>
                  <a:tcPr marL="68580" marR="68580" marT="34290" marB="34290" anchor="ctr"/>
                </a:tc>
                <a:extLst>
                  <a:ext uri="{0D108BD9-81ED-4DB2-BD59-A6C34878D82A}">
                    <a16:rowId xmlns:a16="http://schemas.microsoft.com/office/drawing/2014/main" val="10001"/>
                  </a:ext>
                </a:extLst>
              </a:tr>
              <a:tr h="299980">
                <a:tc>
                  <a:txBody>
                    <a:bodyPr/>
                    <a:lstStyle/>
                    <a:p>
                      <a:pPr algn="ctr"/>
                      <a:r>
                        <a:rPr lang="en-US" sz="1100" dirty="0"/>
                        <a:t>1.1.1.3</a:t>
                      </a:r>
                    </a:p>
                  </a:txBody>
                  <a:tcPr marL="68580" marR="68580" marT="34290" marB="34290" anchor="ctr"/>
                </a:tc>
                <a:tc>
                  <a:txBody>
                    <a:bodyPr/>
                    <a:lstStyle/>
                    <a:p>
                      <a:r>
                        <a:rPr lang="en-US" sz="1100" dirty="0"/>
                        <a:t>Activity</a:t>
                      </a:r>
                    </a:p>
                  </a:txBody>
                  <a:tcPr marL="68580" marR="68580" marT="34290" marB="34290" anchor="ctr"/>
                </a:tc>
                <a:tc>
                  <a:txBody>
                    <a:bodyPr/>
                    <a:lstStyle/>
                    <a:p>
                      <a:r>
                        <a:rPr lang="en-US" sz="1100" dirty="0"/>
                        <a:t>Determine Your Digital Generation</a:t>
                      </a:r>
                    </a:p>
                  </a:txBody>
                  <a:tcPr marL="68580" marR="68580" marT="34290" marB="34290" anchor="ctr"/>
                </a:tc>
                <a:extLst>
                  <a:ext uri="{0D108BD9-81ED-4DB2-BD59-A6C34878D82A}">
                    <a16:rowId xmlns:a16="http://schemas.microsoft.com/office/drawing/2014/main" val="10002"/>
                  </a:ext>
                </a:extLst>
              </a:tr>
              <a:tr h="299980">
                <a:tc>
                  <a:txBody>
                    <a:bodyPr/>
                    <a:lstStyle/>
                    <a:p>
                      <a:pPr algn="ctr"/>
                      <a:r>
                        <a:rPr lang="en-US" sz="1100" dirty="0"/>
                        <a:t>1.1.1.4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The Impact of Digital Transformation on Business</a:t>
                      </a:r>
                    </a:p>
                  </a:txBody>
                  <a:tcPr marL="68580" marR="68580" marT="34290" marB="34290" anchor="ctr"/>
                </a:tc>
                <a:extLst>
                  <a:ext uri="{0D108BD9-81ED-4DB2-BD59-A6C34878D82A}">
                    <a16:rowId xmlns:a16="http://schemas.microsoft.com/office/drawing/2014/main" val="10003"/>
                  </a:ext>
                </a:extLst>
              </a:tr>
              <a:tr h="299980">
                <a:tc>
                  <a:txBody>
                    <a:bodyPr/>
                    <a:lstStyle/>
                    <a:p>
                      <a:pPr algn="ctr"/>
                      <a:r>
                        <a:rPr lang="en-US" sz="1100" dirty="0"/>
                        <a:t>1.1.1.5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Can Smart Devices Think?</a:t>
                      </a:r>
                    </a:p>
                  </a:txBody>
                  <a:tcPr marL="68580" marR="68580" marT="34290" marB="34290" anchor="ctr"/>
                </a:tc>
                <a:extLst>
                  <a:ext uri="{0D108BD9-81ED-4DB2-BD59-A6C34878D82A}">
                    <a16:rowId xmlns:a16="http://schemas.microsoft.com/office/drawing/2014/main" val="1720060182"/>
                  </a:ext>
                </a:extLst>
              </a:tr>
              <a:tr h="299980">
                <a:tc>
                  <a:txBody>
                    <a:bodyPr/>
                    <a:lstStyle/>
                    <a:p>
                      <a:pPr algn="ctr"/>
                      <a:r>
                        <a:rPr lang="en-US" sz="1100" dirty="0"/>
                        <a:t>1.1.1.6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Topic Assessment</a:t>
                      </a:r>
                    </a:p>
                  </a:txBody>
                  <a:tcPr marL="68580" marR="68580" marT="34290" marB="34290" anchor="ctr"/>
                </a:tc>
                <a:extLst>
                  <a:ext uri="{0D108BD9-81ED-4DB2-BD59-A6C34878D82A}">
                    <a16:rowId xmlns:a16="http://schemas.microsoft.com/office/drawing/2014/main" val="10004"/>
                  </a:ext>
                </a:extLst>
              </a:tr>
              <a:tr h="299980">
                <a:tc>
                  <a:txBody>
                    <a:bodyPr/>
                    <a:lstStyle/>
                    <a:p>
                      <a:pPr algn="ctr"/>
                      <a:r>
                        <a:rPr lang="en-US" sz="1100" dirty="0"/>
                        <a:t>1.1.1.7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Introduction to Packet Tracer</a:t>
                      </a:r>
                    </a:p>
                  </a:txBody>
                  <a:tcPr marL="68580" marR="68580" marT="34290" marB="34290" anchor="ctr"/>
                </a:tc>
                <a:extLst>
                  <a:ext uri="{0D108BD9-81ED-4DB2-BD59-A6C34878D82A}">
                    <a16:rowId xmlns:a16="http://schemas.microsoft.com/office/drawing/2014/main" val="10005"/>
                  </a:ext>
                </a:extLst>
              </a:tr>
              <a:tr h="299980">
                <a:tc>
                  <a:txBody>
                    <a:bodyPr/>
                    <a:lstStyle/>
                    <a:p>
                      <a:pPr algn="ctr"/>
                      <a:r>
                        <a:rPr lang="en-US" sz="1100" dirty="0"/>
                        <a:t>1.1.1.8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Deploying and Cabling Devices</a:t>
                      </a:r>
                    </a:p>
                  </a:txBody>
                  <a:tcPr marL="68580" marR="68580" marT="34290" marB="34290" anchor="ctr"/>
                </a:tc>
                <a:extLst>
                  <a:ext uri="{0D108BD9-81ED-4DB2-BD59-A6C34878D82A}">
                    <a16:rowId xmlns:a16="http://schemas.microsoft.com/office/drawing/2014/main" val="10006"/>
                  </a:ext>
                </a:extLst>
              </a:tr>
              <a:tr h="299980">
                <a:tc>
                  <a:txBody>
                    <a:bodyPr/>
                    <a:lstStyle/>
                    <a:p>
                      <a:pPr algn="ctr"/>
                      <a:r>
                        <a:rPr lang="en-US" sz="1100" dirty="0"/>
                        <a:t>1.1.2.3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r>
                        <a:rPr lang="en-US" sz="1100" dirty="0"/>
                        <a:t>Network Terms</a:t>
                      </a:r>
                    </a:p>
                  </a:txBody>
                  <a:tcPr marL="68580" marR="68580" marT="34290" marB="34290" anchor="ctr"/>
                </a:tc>
                <a:extLst>
                  <a:ext uri="{0D108BD9-81ED-4DB2-BD59-A6C34878D82A}">
                    <a16:rowId xmlns:a16="http://schemas.microsoft.com/office/drawing/2014/main" val="10007"/>
                  </a:ext>
                </a:extLst>
              </a:tr>
              <a:tr h="299980">
                <a:tc>
                  <a:txBody>
                    <a:bodyPr/>
                    <a:lstStyle/>
                    <a:p>
                      <a:pPr algn="ctr"/>
                      <a:r>
                        <a:rPr lang="en-US" sz="1100" dirty="0"/>
                        <a:t>1.1.2.4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Mapping the Internet</a:t>
                      </a:r>
                    </a:p>
                  </a:txBody>
                  <a:tcPr marL="68580" marR="68580" marT="34290" marB="34290" anchor="ctr"/>
                </a:tc>
                <a:extLst>
                  <a:ext uri="{0D108BD9-81ED-4DB2-BD59-A6C34878D82A}">
                    <a16:rowId xmlns:a16="http://schemas.microsoft.com/office/drawing/2014/main" val="10008"/>
                  </a:ext>
                </a:extLst>
              </a:tr>
              <a:tr h="299980">
                <a:tc>
                  <a:txBody>
                    <a:bodyPr/>
                    <a:lstStyle/>
                    <a:p>
                      <a:pPr algn="ctr"/>
                      <a:r>
                        <a:rPr lang="en-US" sz="1100" dirty="0"/>
                        <a:t>1.1.2.5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Creating a Simple Network</a:t>
                      </a:r>
                    </a:p>
                  </a:txBody>
                  <a:tcPr marL="68580" marR="68580" marT="34290" marB="34290" anchor="ctr"/>
                </a:tc>
                <a:extLst>
                  <a:ext uri="{0D108BD9-81ED-4DB2-BD59-A6C34878D82A}">
                    <a16:rowId xmlns:a16="http://schemas.microsoft.com/office/drawing/2014/main" val="2582900979"/>
                  </a:ext>
                </a:extLst>
              </a:tr>
              <a:tr h="299980">
                <a:tc>
                  <a:txBody>
                    <a:bodyPr/>
                    <a:lstStyle/>
                    <a:p>
                      <a:pPr algn="ctr"/>
                      <a:r>
                        <a:rPr lang="en-US" sz="1100" dirty="0"/>
                        <a:t>1.2.1.2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Imagine a New Intelligent Sensor</a:t>
                      </a:r>
                    </a:p>
                  </a:txBody>
                  <a:tcPr marL="68580" marR="68580" marT="34290" marB="34290" anchor="ctr"/>
                </a:tc>
                <a:extLst>
                  <a:ext uri="{0D108BD9-81ED-4DB2-BD59-A6C34878D82A}">
                    <a16:rowId xmlns:a16="http://schemas.microsoft.com/office/drawing/2014/main" val="3406068602"/>
                  </a:ext>
                </a:extLst>
              </a:tr>
            </a:tbl>
          </a:graphicData>
        </a:graphic>
      </p:graphicFrame>
    </p:spTree>
    <p:extLst>
      <p:ext uri="{BB962C8B-B14F-4D97-AF65-F5344CB8AC3E}">
        <p14:creationId xmlns:p14="http://schemas.microsoft.com/office/powerpoint/2010/main" val="214527372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a:t>Chapter 1: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924099127"/>
              </p:ext>
            </p:extLst>
          </p:nvPr>
        </p:nvGraphicFramePr>
        <p:xfrm>
          <a:off x="457291" y="1122081"/>
          <a:ext cx="8248043" cy="2693381"/>
        </p:xfrm>
        <a:graphic>
          <a:graphicData uri="http://schemas.openxmlformats.org/drawingml/2006/table">
            <a:tbl>
              <a:tblPr firstRow="1" bandRow="1">
                <a:tableStyleId>{5C22544A-7EE6-4342-B048-85BDC9FD1C3A}</a:tableStyleId>
              </a:tblPr>
              <a:tblGrid>
                <a:gridCol w="1318433">
                  <a:extLst>
                    <a:ext uri="{9D8B030D-6E8A-4147-A177-3AD203B41FA5}">
                      <a16:colId xmlns:a16="http://schemas.microsoft.com/office/drawing/2014/main" val="20001"/>
                    </a:ext>
                  </a:extLst>
                </a:gridCol>
                <a:gridCol w="2168035">
                  <a:extLst>
                    <a:ext uri="{9D8B030D-6E8A-4147-A177-3AD203B41FA5}">
                      <a16:colId xmlns:a16="http://schemas.microsoft.com/office/drawing/2014/main" val="3156509146"/>
                    </a:ext>
                  </a:extLst>
                </a:gridCol>
                <a:gridCol w="4761575">
                  <a:extLst>
                    <a:ext uri="{9D8B030D-6E8A-4147-A177-3AD203B41FA5}">
                      <a16:colId xmlns:a16="http://schemas.microsoft.com/office/drawing/2014/main" val="20002"/>
                    </a:ext>
                  </a:extLst>
                </a:gridCol>
              </a:tblGrid>
              <a:tr h="293541">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extLst>
                  <a:ext uri="{0D108BD9-81ED-4DB2-BD59-A6C34878D82A}">
                    <a16:rowId xmlns:a16="http://schemas.microsoft.com/office/drawing/2014/main" val="10000"/>
                  </a:ext>
                </a:extLst>
              </a:tr>
              <a:tr h="299980">
                <a:tc>
                  <a:txBody>
                    <a:bodyPr/>
                    <a:lstStyle/>
                    <a:p>
                      <a:pPr algn="ctr"/>
                      <a:r>
                        <a:rPr lang="en-US" sz="1100" dirty="0"/>
                        <a:t>1.2.1.3</a:t>
                      </a:r>
                    </a:p>
                  </a:txBody>
                  <a:tcPr marL="68580" marR="68580" marT="34290" marB="34290" anchor="ctr"/>
                </a:tc>
                <a:tc>
                  <a:txBody>
                    <a:bodyPr/>
                    <a:lstStyle/>
                    <a:p>
                      <a:r>
                        <a:rPr lang="en-US" sz="1100" dirty="0"/>
                        <a:t>Activity</a:t>
                      </a:r>
                    </a:p>
                  </a:txBody>
                  <a:tcPr marL="68580" marR="68580" marT="34290" marB="34290" anchor="ctr"/>
                </a:tc>
                <a:tc>
                  <a:txBody>
                    <a:bodyPr/>
                    <a:lstStyle/>
                    <a:p>
                      <a:r>
                        <a:rPr lang="en-US" sz="1100" dirty="0"/>
                        <a:t>What are the Benefits of Connecting these IoT Devices?</a:t>
                      </a:r>
                    </a:p>
                  </a:txBody>
                  <a:tcPr marL="68580" marR="68580" marT="34290" marB="34290" anchor="ctr"/>
                </a:tc>
                <a:extLst>
                  <a:ext uri="{0D108BD9-81ED-4DB2-BD59-A6C34878D82A}">
                    <a16:rowId xmlns:a16="http://schemas.microsoft.com/office/drawing/2014/main" val="2598877266"/>
                  </a:ext>
                </a:extLst>
              </a:tr>
              <a:tr h="299980">
                <a:tc>
                  <a:txBody>
                    <a:bodyPr/>
                    <a:lstStyle/>
                    <a:p>
                      <a:pPr algn="ctr"/>
                      <a:r>
                        <a:rPr lang="en-US" sz="1100" dirty="0"/>
                        <a:t>1.2.1.4</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 Advantages and Disadvantages of IoT Devices</a:t>
                      </a:r>
                    </a:p>
                  </a:txBody>
                  <a:tcPr marL="68580" marR="68580" marT="34290" marB="34290" anchor="ctr"/>
                </a:tc>
                <a:extLst>
                  <a:ext uri="{0D108BD9-81ED-4DB2-BD59-A6C34878D82A}">
                    <a16:rowId xmlns:a16="http://schemas.microsoft.com/office/drawing/2014/main" val="10001"/>
                  </a:ext>
                </a:extLst>
              </a:tr>
              <a:tr h="299980">
                <a:tc>
                  <a:txBody>
                    <a:bodyPr/>
                    <a:lstStyle/>
                    <a:p>
                      <a:pPr algn="ctr"/>
                      <a:r>
                        <a:rPr lang="en-US" sz="1100" dirty="0"/>
                        <a:t>1.2.1.6</a:t>
                      </a:r>
                    </a:p>
                  </a:txBody>
                  <a:tcPr marL="68580" marR="68580" marT="34290" marB="34290" anchor="ctr"/>
                </a:tc>
                <a:tc>
                  <a:txBody>
                    <a:bodyPr/>
                    <a:lstStyle/>
                    <a:p>
                      <a:r>
                        <a:rPr lang="en-US" sz="1100" dirty="0"/>
                        <a:t>Video</a:t>
                      </a:r>
                    </a:p>
                  </a:txBody>
                  <a:tcPr marL="68580" marR="68580" marT="34290" marB="34290" anchor="ctr"/>
                </a:tc>
                <a:tc>
                  <a:txBody>
                    <a:bodyPr/>
                    <a:lstStyle/>
                    <a:p>
                      <a:r>
                        <a:rPr lang="en-US" sz="1100" dirty="0"/>
                        <a:t>Explore a Smart Home</a:t>
                      </a:r>
                    </a:p>
                  </a:txBody>
                  <a:tcPr marL="68580" marR="68580" marT="34290" marB="34290" anchor="ctr"/>
                </a:tc>
                <a:extLst>
                  <a:ext uri="{0D108BD9-81ED-4DB2-BD59-A6C34878D82A}">
                    <a16:rowId xmlns:a16="http://schemas.microsoft.com/office/drawing/2014/main" val="10002"/>
                  </a:ext>
                </a:extLst>
              </a:tr>
              <a:tr h="299980">
                <a:tc>
                  <a:txBody>
                    <a:bodyPr/>
                    <a:lstStyle/>
                    <a:p>
                      <a:pPr algn="ctr"/>
                      <a:r>
                        <a:rPr lang="en-US" sz="1100" dirty="0"/>
                        <a:t>1.2.1.7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Topic Assessment</a:t>
                      </a:r>
                    </a:p>
                  </a:txBody>
                  <a:tcPr marL="68580" marR="68580" marT="34290" marB="34290" anchor="ctr"/>
                </a:tc>
                <a:extLst>
                  <a:ext uri="{0D108BD9-81ED-4DB2-BD59-A6C34878D82A}">
                    <a16:rowId xmlns:a16="http://schemas.microsoft.com/office/drawing/2014/main" val="10003"/>
                  </a:ext>
                </a:extLst>
              </a:tr>
              <a:tr h="299980">
                <a:tc>
                  <a:txBody>
                    <a:bodyPr/>
                    <a:lstStyle/>
                    <a:p>
                      <a:pPr algn="ctr"/>
                      <a:r>
                        <a:rPr lang="en-US" sz="1100" dirty="0"/>
                        <a:t>1.2.2.1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Adding IoT Devices to a Smart Home</a:t>
                      </a:r>
                    </a:p>
                  </a:txBody>
                  <a:tcPr marL="68580" marR="68580" marT="34290" marB="34290" anchor="ctr"/>
                </a:tc>
                <a:extLst>
                  <a:ext uri="{0D108BD9-81ED-4DB2-BD59-A6C34878D82A}">
                    <a16:rowId xmlns:a16="http://schemas.microsoft.com/office/drawing/2014/main" val="10004"/>
                  </a:ext>
                </a:extLst>
              </a:tr>
              <a:tr h="299980">
                <a:tc>
                  <a:txBody>
                    <a:bodyPr/>
                    <a:lstStyle/>
                    <a:p>
                      <a:pPr algn="ctr"/>
                      <a:r>
                        <a:rPr lang="en-US" sz="1100" dirty="0"/>
                        <a:t>1.2.2.2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Connecting and Monitoring “Things”</a:t>
                      </a:r>
                    </a:p>
                  </a:txBody>
                  <a:tcPr marL="68580" marR="68580" marT="34290" marB="34290" anchor="ctr"/>
                </a:tc>
                <a:extLst>
                  <a:ext uri="{0D108BD9-81ED-4DB2-BD59-A6C34878D82A}">
                    <a16:rowId xmlns:a16="http://schemas.microsoft.com/office/drawing/2014/main" val="10005"/>
                  </a:ext>
                </a:extLst>
              </a:tr>
              <a:tr h="299980">
                <a:tc>
                  <a:txBody>
                    <a:bodyPr/>
                    <a:lstStyle/>
                    <a:p>
                      <a:pPr algn="ctr"/>
                      <a:r>
                        <a:rPr lang="en-US" sz="1100" dirty="0"/>
                        <a:t>1.2.2.3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Connect and Monitor IoT Devices</a:t>
                      </a:r>
                    </a:p>
                  </a:txBody>
                  <a:tcPr marL="68580" marR="68580" marT="34290" marB="34290" anchor="ctr"/>
                </a:tc>
                <a:extLst>
                  <a:ext uri="{0D108BD9-81ED-4DB2-BD59-A6C34878D82A}">
                    <a16:rowId xmlns:a16="http://schemas.microsoft.com/office/drawing/2014/main" val="10006"/>
                  </a:ext>
                </a:extLst>
              </a:tr>
              <a:tr h="299980">
                <a:tc>
                  <a:txBody>
                    <a:bodyPr/>
                    <a:lstStyle/>
                    <a:p>
                      <a:pPr algn="ctr"/>
                      <a:r>
                        <a:rPr lang="en-US" sz="1100" dirty="0"/>
                        <a:t>1.2.2.4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Videos</a:t>
                      </a:r>
                    </a:p>
                  </a:txBody>
                  <a:tcPr marL="68580" marR="68580" marT="34290" marB="34290" anchor="ctr"/>
                </a:tc>
                <a:tc>
                  <a:txBody>
                    <a:bodyPr/>
                    <a:lstStyle/>
                    <a:p>
                      <a:r>
                        <a:rPr lang="en-US" sz="1100" dirty="0"/>
                        <a:t>1.</a:t>
                      </a:r>
                      <a:r>
                        <a:rPr lang="en-US" sz="1100" baseline="0" dirty="0"/>
                        <a:t> IBN  2. Digital Network Architecture</a:t>
                      </a:r>
                      <a:endParaRPr lang="en-US" sz="1100" dirty="0"/>
                    </a:p>
                  </a:txBody>
                  <a:tcPr marL="68580" marR="68580" marT="34290" marB="3429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5466921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1, “Assessment” after completing Chapter 1.</a:t>
            </a:r>
          </a:p>
          <a:p>
            <a:pPr eaLnBrk="1" hangingPunct="1">
              <a:spcBef>
                <a:spcPct val="30000"/>
              </a:spcBef>
            </a:pPr>
            <a:r>
              <a:rPr lang="en-US" dirty="0"/>
              <a:t>Quizzes, labs, topic assessments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a:t>Chapter 1: Assessment</a:t>
            </a:r>
          </a:p>
        </p:txBody>
      </p:sp>
    </p:spTree>
    <p:extLst>
      <p:ext uri="{BB962C8B-B14F-4D97-AF65-F5344CB8AC3E}">
        <p14:creationId xmlns:p14="http://schemas.microsoft.com/office/powerpoint/2010/main" val="12960803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sz="1800" dirty="0"/>
              <a:t>Prior to teaching Chapter 1, the instructor should:</a:t>
            </a:r>
          </a:p>
          <a:p>
            <a:pPr lvl="1">
              <a:lnSpc>
                <a:spcPct val="85000"/>
              </a:lnSpc>
              <a:spcBef>
                <a:spcPct val="30000"/>
              </a:spcBef>
            </a:pPr>
            <a:r>
              <a:rPr lang="en-US" sz="1600" dirty="0"/>
              <a:t>Complete Chapter 1, Quiz</a:t>
            </a:r>
          </a:p>
          <a:p>
            <a:pPr lvl="1">
              <a:lnSpc>
                <a:spcPct val="85000"/>
              </a:lnSpc>
              <a:spcBef>
                <a:spcPct val="30000"/>
              </a:spcBef>
            </a:pPr>
            <a:r>
              <a:rPr lang="en-US" sz="1600" dirty="0"/>
              <a:t>Preview the labs, videos and activities.</a:t>
            </a:r>
          </a:p>
          <a:p>
            <a:pPr>
              <a:lnSpc>
                <a:spcPct val="85000"/>
              </a:lnSpc>
              <a:spcBef>
                <a:spcPct val="30000"/>
              </a:spcBef>
            </a:pPr>
            <a:r>
              <a:rPr lang="en-US" sz="1800" dirty="0"/>
              <a:t>Discuss with students the implications of the Digital Transformation. Assign students to research how this is affecting something they are interested in – health, medicine, sports etc.</a:t>
            </a:r>
          </a:p>
          <a:p>
            <a:pPr>
              <a:lnSpc>
                <a:spcPct val="85000"/>
              </a:lnSpc>
              <a:spcBef>
                <a:spcPct val="30000"/>
              </a:spcBef>
            </a:pPr>
            <a:r>
              <a:rPr lang="en-US" sz="1800" dirty="0"/>
              <a:t>Use the Imagine a New Intelligent Sensor lab as a group project and have each group present their idea.</a:t>
            </a:r>
          </a:p>
          <a:p>
            <a:pPr marL="142875" lvl="1" indent="0">
              <a:lnSpc>
                <a:spcPct val="85000"/>
              </a:lnSpc>
              <a:spcBef>
                <a:spcPct val="30000"/>
              </a:spcBef>
              <a:buNone/>
            </a:pPr>
            <a:endParaRPr lang="en-US" dirty="0"/>
          </a:p>
          <a:p>
            <a:pPr eaLnBrk="1" hangingPunct="1">
              <a:lnSpc>
                <a:spcPct val="85000"/>
              </a:lnSpc>
              <a:spcBef>
                <a:spcPct val="30000"/>
              </a:spcBef>
            </a:pPr>
            <a:endParaRPr lang="en-US" dirty="0"/>
          </a:p>
          <a:p>
            <a:pPr marL="0" indent="0" eaLnBrk="1" hangingPunct="1">
              <a:lnSpc>
                <a:spcPct val="85000"/>
              </a:lnSpc>
              <a:spcBef>
                <a:spcPct val="30000"/>
              </a:spcBef>
              <a:buNone/>
            </a:pPr>
            <a:endParaRPr lang="en-US" b="1" dirty="0">
              <a:solidFill>
                <a:srgbClr val="FF0000"/>
              </a:solidFill>
            </a:endParaRPr>
          </a:p>
          <a:p>
            <a:pPr eaLnBrk="1" hangingPunct="1">
              <a:lnSpc>
                <a:spcPct val="85000"/>
              </a:lnSpc>
              <a:spcBef>
                <a:spcPct val="30000"/>
              </a:spcBef>
            </a:pPr>
            <a:endParaRPr lang="en-US" dirty="0"/>
          </a:p>
        </p:txBody>
      </p:sp>
      <p:sp>
        <p:nvSpPr>
          <p:cNvPr id="2" name="Title 1"/>
          <p:cNvSpPr>
            <a:spLocks noGrp="1"/>
          </p:cNvSpPr>
          <p:nvPr>
            <p:ph type="title"/>
          </p:nvPr>
        </p:nvSpPr>
        <p:spPr/>
        <p:txBody>
          <a:bodyPr/>
          <a:lstStyle/>
          <a:p>
            <a:r>
              <a:rPr lang="en-US" dirty="0"/>
              <a:t>Chapter 1: Best Practices</a:t>
            </a:r>
          </a:p>
        </p:txBody>
      </p:sp>
    </p:spTree>
    <p:extLst>
      <p:ext uri="{BB962C8B-B14F-4D97-AF65-F5344CB8AC3E}">
        <p14:creationId xmlns:p14="http://schemas.microsoft.com/office/powerpoint/2010/main" val="23793413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defRPr/>
            </a:pPr>
            <a:r>
              <a:rPr lang="en-US" sz="1600" dirty="0"/>
              <a:t>For additional help with teaching strategies, including lesson plans, analogies for difficult concepts, and discussion topics, visit the </a:t>
            </a:r>
            <a:r>
              <a:rPr lang="en-US" sz="1600" dirty="0">
                <a:hlinkClick r:id="rId3"/>
              </a:rPr>
              <a:t>Community Forums </a:t>
            </a:r>
            <a:r>
              <a:rPr lang="en-US" sz="1600" dirty="0"/>
              <a:t>.</a:t>
            </a:r>
          </a:p>
          <a:p>
            <a:pPr>
              <a:lnSpc>
                <a:spcPct val="85000"/>
              </a:lnSpc>
              <a:spcBef>
                <a:spcPct val="30000"/>
              </a:spcBef>
              <a:defRPr/>
            </a:pPr>
            <a:r>
              <a:rPr lang="en-US" sz="1600" dirty="0"/>
              <a:t>If you have lesson plans or resources that you would like to share, upload them to the Community Forums in order to help other instructors.</a:t>
            </a:r>
          </a:p>
          <a:p>
            <a:pPr>
              <a:lnSpc>
                <a:spcPct val="85000"/>
              </a:lnSpc>
              <a:spcBef>
                <a:spcPct val="30000"/>
              </a:spcBef>
              <a:defRPr/>
            </a:pPr>
            <a:r>
              <a:rPr lang="en-US" sz="1600" dirty="0"/>
              <a:t>Students can enroll in Introduction to Packet Tracer (self-paced)</a:t>
            </a:r>
          </a:p>
          <a:p>
            <a:pPr>
              <a:lnSpc>
                <a:spcPct val="85000"/>
              </a:lnSpc>
              <a:spcBef>
                <a:spcPct val="30000"/>
              </a:spcBef>
              <a:defRPr/>
            </a:pPr>
            <a:endParaRPr lang="en-US" sz="1600" dirty="0"/>
          </a:p>
        </p:txBody>
      </p:sp>
      <p:sp>
        <p:nvSpPr>
          <p:cNvPr id="13314" name="Rectangle 33"/>
          <p:cNvSpPr>
            <a:spLocks noGrp="1" noChangeArrowheads="1"/>
          </p:cNvSpPr>
          <p:nvPr>
            <p:ph type="title"/>
          </p:nvPr>
        </p:nvSpPr>
        <p:spPr/>
        <p:txBody>
          <a:bodyPr/>
          <a:lstStyle/>
          <a:p>
            <a:pPr eaLnBrk="1" hangingPunct="1"/>
            <a:r>
              <a:rPr lang="en-US" dirty="0"/>
              <a:t>Chapter 1: Additional Help</a:t>
            </a:r>
          </a:p>
        </p:txBody>
      </p:sp>
    </p:spTree>
    <p:extLst>
      <p:ext uri="{BB962C8B-B14F-4D97-AF65-F5344CB8AC3E}">
        <p14:creationId xmlns:p14="http://schemas.microsoft.com/office/powerpoint/2010/main" val="184930198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9730</TotalTime>
  <Words>2419</Words>
  <Application>Microsoft Macintosh PowerPoint</Application>
  <PresentationFormat>On-screen Show (16:9)</PresentationFormat>
  <Paragraphs>313</Paragraphs>
  <Slides>38</Slides>
  <Notes>36</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CiscoSans ExtraLight</vt:lpstr>
      <vt:lpstr>Arial</vt:lpstr>
      <vt:lpstr>Calibri</vt:lpstr>
      <vt:lpstr>Wingdings</vt:lpstr>
      <vt:lpstr>Default Theme</vt:lpstr>
      <vt:lpstr>Chapter 1: Everything is Connected</vt:lpstr>
      <vt:lpstr>Instructor Materials – Chapter 1 Planning Guide</vt:lpstr>
      <vt:lpstr>Chapter 1: Everything is Connected</vt:lpstr>
      <vt:lpstr>Chapter 1: Activities</vt:lpstr>
      <vt:lpstr>Chapter 1: Activities (Cont.)</vt:lpstr>
      <vt:lpstr>Chapter 1: Assessment</vt:lpstr>
      <vt:lpstr>Chapter 1: Best Practices</vt:lpstr>
      <vt:lpstr>Chapter 1: Additional Help</vt:lpstr>
      <vt:lpstr>PowerPoint Presentation</vt:lpstr>
      <vt:lpstr>Chapter 1: Everything is Connected</vt:lpstr>
      <vt:lpstr>Chapter 1 - Sections &amp; Objectives</vt:lpstr>
      <vt:lpstr>1.1 Digital Transformation</vt:lpstr>
      <vt:lpstr>Digitization Transforms Business The Evolution of Digital Transformation</vt:lpstr>
      <vt:lpstr>Digitization Transforms Business Lab - How Connected Are You?</vt:lpstr>
      <vt:lpstr>Digitization Transforms Business Lab - Determine Your Digital Generation</vt:lpstr>
      <vt:lpstr>Digitization Transforms Business The Impact of Digital Transformation on Business</vt:lpstr>
      <vt:lpstr>Digitization Transforms Business Can Smart Devices Think?</vt:lpstr>
      <vt:lpstr>Digitization Transforms Business Video: Download and Install Packet Tracer</vt:lpstr>
      <vt:lpstr>Digitization Transforms Business Lab – Deploying and Cabling Devices</vt:lpstr>
      <vt:lpstr>Globally Connected Through Networks Networking is the Foundation</vt:lpstr>
      <vt:lpstr>Globally Connected Through Networks Network Types</vt:lpstr>
      <vt:lpstr>Globally Connected Through Networks Network Terms</vt:lpstr>
      <vt:lpstr>Globally Connected Through Networks Lab – Mapping The Internet</vt:lpstr>
      <vt:lpstr>Globally Connected Through Networks Packet Tracer – Create a Simple Network</vt:lpstr>
      <vt:lpstr>1.2 Devices that Connect to the IoT</vt:lpstr>
      <vt:lpstr>The Growth of IoT Devices What is the IoT?</vt:lpstr>
      <vt:lpstr>The Growth of IoT Devices Lab – Imagine a New Intelligent Sensor</vt:lpstr>
      <vt:lpstr>The Growth of IoT Devices What are the Benefits of Connecting these IoT Devices?</vt:lpstr>
      <vt:lpstr>The Growth of IoT Devices Lab - Advantages and Disadvantages of IoT Devices</vt:lpstr>
      <vt:lpstr>The Growth of IoT Devices How are IoT Devices Connected to the Network?</vt:lpstr>
      <vt:lpstr>The Growth of IoT Devices Video – Explore a Smart Home</vt:lpstr>
      <vt:lpstr>Connecting IoT Devices to the Network Packet Tracer - Add IoT Devices to a Smart Home</vt:lpstr>
      <vt:lpstr>Connecting IoT Devices to the Network Connecting and Monitoring "Things"</vt:lpstr>
      <vt:lpstr>Connecting IoT Devices to the Network Packet Tracer - Connect Devices to a Home Gateway and Monitor</vt:lpstr>
      <vt:lpstr>Connecting IoT Devices to the Network The Future of Networks</vt:lpstr>
      <vt:lpstr>1.3 Chapter Summary</vt:lpstr>
      <vt:lpstr>Chapter Summary Summary</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Vinh Nguyen</cp:lastModifiedBy>
  <cp:revision>440</cp:revision>
  <dcterms:created xsi:type="dcterms:W3CDTF">2016-08-22T22:27:36Z</dcterms:created>
  <dcterms:modified xsi:type="dcterms:W3CDTF">2019-11-05T00:15:16Z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